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6" r:id="rId4"/>
  </p:sldMasterIdLst>
  <p:notesMasterIdLst>
    <p:notesMasterId r:id="rId41"/>
  </p:notesMasterIdLst>
  <p:sldIdLst>
    <p:sldId id="259" r:id="rId5"/>
    <p:sldId id="324" r:id="rId6"/>
    <p:sldId id="313" r:id="rId7"/>
    <p:sldId id="316" r:id="rId8"/>
    <p:sldId id="315" r:id="rId9"/>
    <p:sldId id="310" r:id="rId10"/>
    <p:sldId id="311" r:id="rId11"/>
    <p:sldId id="312" r:id="rId12"/>
    <p:sldId id="318" r:id="rId13"/>
    <p:sldId id="320" r:id="rId14"/>
    <p:sldId id="319" r:id="rId15"/>
    <p:sldId id="321" r:id="rId16"/>
    <p:sldId id="322" r:id="rId17"/>
    <p:sldId id="323" r:id="rId18"/>
    <p:sldId id="325" r:id="rId19"/>
    <p:sldId id="328" r:id="rId20"/>
    <p:sldId id="327" r:id="rId21"/>
    <p:sldId id="330" r:id="rId22"/>
    <p:sldId id="331" r:id="rId23"/>
    <p:sldId id="329" r:id="rId24"/>
    <p:sldId id="332" r:id="rId25"/>
    <p:sldId id="334" r:id="rId26"/>
    <p:sldId id="341" r:id="rId27"/>
    <p:sldId id="333" r:id="rId28"/>
    <p:sldId id="336" r:id="rId29"/>
    <p:sldId id="339" r:id="rId30"/>
    <p:sldId id="340" r:id="rId31"/>
    <p:sldId id="338" r:id="rId32"/>
    <p:sldId id="337" r:id="rId33"/>
    <p:sldId id="326" r:id="rId34"/>
    <p:sldId id="335" r:id="rId35"/>
    <p:sldId id="342" r:id="rId36"/>
    <p:sldId id="343" r:id="rId37"/>
    <p:sldId id="344" r:id="rId38"/>
    <p:sldId id="309" r:id="rId39"/>
    <p:sldId id="279" r:id="rId40"/>
  </p:sldIdLst>
  <p:sldSz cx="12192000" cy="6858000"/>
  <p:notesSz cx="7010400" cy="92964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6968A-9274-45C2-9F8E-8959D6E16861}" v="5" dt="2021-07-20T21:34:51.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5794481-C2FD-9142-A6A2-79D2430FC3C5}" type="datetimeFigureOut">
              <a:rPr lang="en-US" smtClean="0"/>
              <a:t>7/20/2021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268BF71-C841-FC47-8625-7E39BB7FC863}" type="slidenum">
              <a:rPr lang="en-US" smtClean="0"/>
              <a:t>‹#›</a:t>
            </a:fld>
            <a:endParaRPr lang="en-US"/>
          </a:p>
        </p:txBody>
      </p:sp>
    </p:spTree>
    <p:extLst>
      <p:ext uri="{BB962C8B-B14F-4D97-AF65-F5344CB8AC3E}">
        <p14:creationId xmlns:p14="http://schemas.microsoft.com/office/powerpoint/2010/main" val="1234522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omnisecu.com/tcpip/transmission-control-protocol-tcp.p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apy.readthedocs.io/en/latest/installation.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Request-response" TargetMode="External"/><Relationship Id="rId3" Type="http://schemas.openxmlformats.org/officeDocument/2006/relationships/hyperlink" Target="https://en.wikipedia.org/wiki/Communication_protocol" TargetMode="External"/><Relationship Id="rId7" Type="http://schemas.openxmlformats.org/officeDocument/2006/relationships/hyperlink" Target="https://en.wikipedia.org/wiki/IPv4_addres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Internet_layer" TargetMode="External"/><Relationship Id="rId11" Type="http://schemas.openxmlformats.org/officeDocument/2006/relationships/hyperlink" Target="https://en.wikipedia.org/wiki/Header_(computing)" TargetMode="External"/><Relationship Id="rId5" Type="http://schemas.openxmlformats.org/officeDocument/2006/relationships/hyperlink" Target="https://en.wikipedia.org/wiki/MAC_address" TargetMode="External"/><Relationship Id="rId10" Type="http://schemas.openxmlformats.org/officeDocument/2006/relationships/hyperlink" Target="https://en.wikipedia.org/wiki/Address_Resolution_Protocol#cite_note-2" TargetMode="External"/><Relationship Id="rId4" Type="http://schemas.openxmlformats.org/officeDocument/2006/relationships/hyperlink" Target="https://en.wikipedia.org/wiki/Link_layer" TargetMode="External"/><Relationship Id="rId9" Type="http://schemas.openxmlformats.org/officeDocument/2006/relationships/hyperlink" Target="https://en.wikipedia.org/wiki/Internet_protocol_suite"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Internet_Assigned_Numbers_Authority" TargetMode="External"/><Relationship Id="rId3" Type="http://schemas.openxmlformats.org/officeDocument/2006/relationships/hyperlink" Target="https://en.wikipedia.org/wiki/EtherType" TargetMode="External"/><Relationship Id="rId7" Type="http://schemas.openxmlformats.org/officeDocument/2006/relationships/hyperlink" Target="https://en.wikipedia.org/wiki/Octet_(comput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Address_Resolution_Protocol#cite_note-5" TargetMode="External"/><Relationship Id="rId5" Type="http://schemas.openxmlformats.org/officeDocument/2006/relationships/hyperlink" Target="https://en.wikipedia.org/wiki/Address_Resolution_Protocol#cite_note-4" TargetMode="External"/><Relationship Id="rId4" Type="http://schemas.openxmlformats.org/officeDocument/2006/relationships/hyperlink" Target="https://en.wikipedia.org/wiki/Address_Resolution_Protocol#cite_note-3" TargetMode="External"/><Relationship Id="rId9" Type="http://schemas.openxmlformats.org/officeDocument/2006/relationships/hyperlink" Target="https://en.wikipedia.org/wiki/Address_Resolution_Protocol#cite_note-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Bridging_(networking)" TargetMode="External"/><Relationship Id="rId13" Type="http://schemas.openxmlformats.org/officeDocument/2006/relationships/hyperlink" Target="https://en.wikipedia.org/wiki/IEEE_802.1Q#cite_note-1" TargetMode="External"/><Relationship Id="rId3" Type="http://schemas.openxmlformats.org/officeDocument/2006/relationships/hyperlink" Target="https://en.wikipedia.org/wiki/Computer_network" TargetMode="External"/><Relationship Id="rId7" Type="http://schemas.openxmlformats.org/officeDocument/2006/relationships/hyperlink" Target="https://en.wikipedia.org/wiki/Ethernet_frame" TargetMode="External"/><Relationship Id="rId12" Type="http://schemas.openxmlformats.org/officeDocument/2006/relationships/hyperlink" Target="https://en.wikipedia.org/wiki/Generic_Attribute_Registration_Protocol"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Ethernet" TargetMode="External"/><Relationship Id="rId11" Type="http://schemas.openxmlformats.org/officeDocument/2006/relationships/hyperlink" Target="https://en.wikipedia.org/wiki/IEEE_802.1p" TargetMode="External"/><Relationship Id="rId5" Type="http://schemas.openxmlformats.org/officeDocument/2006/relationships/hyperlink" Target="https://en.wikipedia.org/wiki/IEEE_802.3" TargetMode="External"/><Relationship Id="rId10" Type="http://schemas.openxmlformats.org/officeDocument/2006/relationships/hyperlink" Target="https://en.wikipedia.org/wiki/Quality_of_service" TargetMode="External"/><Relationship Id="rId4" Type="http://schemas.openxmlformats.org/officeDocument/2006/relationships/hyperlink" Target="https://en.wikipedia.org/wiki/Virtual_LAN" TargetMode="External"/><Relationship Id="rId9" Type="http://schemas.openxmlformats.org/officeDocument/2006/relationships/hyperlink" Target="https://en.wikipedia.org/wiki/Network_switc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Ethernet" TargetMode="External"/><Relationship Id="rId3" Type="http://schemas.openxmlformats.org/officeDocument/2006/relationships/hyperlink" Target="https://en.wikipedia.org/wiki/Data_link_layer" TargetMode="External"/><Relationship Id="rId7" Type="http://schemas.openxmlformats.org/officeDocument/2006/relationships/hyperlink" Target="https://en.wikipedia.org/wiki/Transport_laye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Network_layer" TargetMode="External"/><Relationship Id="rId11" Type="http://schemas.openxmlformats.org/officeDocument/2006/relationships/hyperlink" Target="https://en.wikipedia.org/wiki/Ethernet_frame" TargetMode="External"/><Relationship Id="rId5" Type="http://schemas.openxmlformats.org/officeDocument/2006/relationships/hyperlink" Target="https://en.wikipedia.org/wiki/Protocol_data_unit" TargetMode="External"/><Relationship Id="rId10" Type="http://schemas.openxmlformats.org/officeDocument/2006/relationships/hyperlink" Target="https://en.wikipedia.org/wiki/IP_packet_(disambiguation)" TargetMode="External"/><Relationship Id="rId4" Type="http://schemas.openxmlformats.org/officeDocument/2006/relationships/hyperlink" Target="https://en.wikipedia.org/wiki/Frame_(networking)" TargetMode="External"/><Relationship Id="rId9" Type="http://schemas.openxmlformats.org/officeDocument/2006/relationships/hyperlink" Target="https://en.wikipedia.org/wiki/TCP_segmen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Title &amp; Introduce the CTF developers</a:t>
            </a:r>
          </a:p>
        </p:txBody>
      </p:sp>
      <p:sp>
        <p:nvSpPr>
          <p:cNvPr id="4" name="Slide Number Placeholder 3"/>
          <p:cNvSpPr>
            <a:spLocks noGrp="1"/>
          </p:cNvSpPr>
          <p:nvPr>
            <p:ph type="sldNum" sz="quarter" idx="5"/>
          </p:nvPr>
        </p:nvSpPr>
        <p:spPr/>
        <p:txBody>
          <a:bodyPr/>
          <a:lstStyle/>
          <a:p>
            <a:fld id="{A268BF71-C841-FC47-8625-7E39BB7FC863}" type="slidenum">
              <a:rPr lang="en-US" smtClean="0"/>
              <a:t>1</a:t>
            </a:fld>
            <a:endParaRPr lang="en-US"/>
          </a:p>
        </p:txBody>
      </p:sp>
    </p:spTree>
    <p:extLst>
      <p:ext uri="{BB962C8B-B14F-4D97-AF65-F5344CB8AC3E}">
        <p14:creationId xmlns:p14="http://schemas.microsoft.com/office/powerpoint/2010/main" val="3248417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IP header includes many relevant information including Version Number, which, in this context, is 4. Other details are as follows −</a:t>
            </a:r>
          </a:p>
          <a:p>
            <a:r>
              <a:rPr lang="en-US" sz="1200" b="1" i="0" kern="1200">
                <a:solidFill>
                  <a:schemeClr val="tx1"/>
                </a:solidFill>
                <a:effectLst/>
                <a:latin typeface="+mn-lt"/>
                <a:ea typeface="+mn-ea"/>
                <a:cs typeface="+mn-cs"/>
              </a:rPr>
              <a:t>Version</a:t>
            </a:r>
            <a:r>
              <a:rPr lang="en-US" sz="1200" b="0" i="0" kern="1200">
                <a:solidFill>
                  <a:schemeClr val="tx1"/>
                </a:solidFill>
                <a:effectLst/>
                <a:latin typeface="+mn-lt"/>
                <a:ea typeface="+mn-ea"/>
                <a:cs typeface="+mn-cs"/>
              </a:rPr>
              <a:t> − Version no. of Internet Protocol used (e.g. IPv4).</a:t>
            </a:r>
          </a:p>
          <a:p>
            <a:r>
              <a:rPr lang="en-US" sz="1200" b="1" i="0" kern="1200">
                <a:solidFill>
                  <a:schemeClr val="tx1"/>
                </a:solidFill>
                <a:effectLst/>
                <a:latin typeface="+mn-lt"/>
                <a:ea typeface="+mn-ea"/>
                <a:cs typeface="+mn-cs"/>
              </a:rPr>
              <a:t>IHL</a:t>
            </a:r>
            <a:r>
              <a:rPr lang="en-US" sz="1200" b="0" i="0" kern="1200">
                <a:solidFill>
                  <a:schemeClr val="tx1"/>
                </a:solidFill>
                <a:effectLst/>
                <a:latin typeface="+mn-lt"/>
                <a:ea typeface="+mn-ea"/>
                <a:cs typeface="+mn-cs"/>
              </a:rPr>
              <a:t> − Internet Header Length; Length of entire IP header.</a:t>
            </a:r>
          </a:p>
          <a:p>
            <a:r>
              <a:rPr lang="en-US" sz="1200" b="1" i="0" kern="1200">
                <a:solidFill>
                  <a:schemeClr val="tx1"/>
                </a:solidFill>
                <a:effectLst/>
                <a:latin typeface="+mn-lt"/>
                <a:ea typeface="+mn-ea"/>
                <a:cs typeface="+mn-cs"/>
              </a:rPr>
              <a:t>DSCP</a:t>
            </a:r>
            <a:r>
              <a:rPr lang="en-US" sz="1200" b="0" i="0" kern="1200">
                <a:solidFill>
                  <a:schemeClr val="tx1"/>
                </a:solidFill>
                <a:effectLst/>
                <a:latin typeface="+mn-lt"/>
                <a:ea typeface="+mn-ea"/>
                <a:cs typeface="+mn-cs"/>
              </a:rPr>
              <a:t> − Differentiated Services Code Point; this is Type of Service.</a:t>
            </a:r>
          </a:p>
          <a:p>
            <a:r>
              <a:rPr lang="en-US" sz="1200" b="1" i="0" kern="1200">
                <a:solidFill>
                  <a:schemeClr val="tx1"/>
                </a:solidFill>
                <a:effectLst/>
                <a:latin typeface="+mn-lt"/>
                <a:ea typeface="+mn-ea"/>
                <a:cs typeface="+mn-cs"/>
              </a:rPr>
              <a:t>ECN</a:t>
            </a:r>
            <a:r>
              <a:rPr lang="en-US" sz="1200" b="0" i="0" kern="1200">
                <a:solidFill>
                  <a:schemeClr val="tx1"/>
                </a:solidFill>
                <a:effectLst/>
                <a:latin typeface="+mn-lt"/>
                <a:ea typeface="+mn-ea"/>
                <a:cs typeface="+mn-cs"/>
              </a:rPr>
              <a:t> − Explicit Congestion Notification; It carries information about the congestion seen in the route.</a:t>
            </a:r>
          </a:p>
          <a:p>
            <a:r>
              <a:rPr lang="en-US" sz="1200" b="1" i="0" kern="1200">
                <a:solidFill>
                  <a:schemeClr val="tx1"/>
                </a:solidFill>
                <a:effectLst/>
                <a:latin typeface="+mn-lt"/>
                <a:ea typeface="+mn-ea"/>
                <a:cs typeface="+mn-cs"/>
              </a:rPr>
              <a:t>Total Length</a:t>
            </a:r>
            <a:r>
              <a:rPr lang="en-US" sz="1200" b="0" i="0" kern="1200">
                <a:solidFill>
                  <a:schemeClr val="tx1"/>
                </a:solidFill>
                <a:effectLst/>
                <a:latin typeface="+mn-lt"/>
                <a:ea typeface="+mn-ea"/>
                <a:cs typeface="+mn-cs"/>
              </a:rPr>
              <a:t> − Length of entire IP Packet (including IP header and IP Payload).</a:t>
            </a:r>
          </a:p>
          <a:p>
            <a:r>
              <a:rPr lang="en-US" sz="1200" b="1" i="0" kern="1200">
                <a:solidFill>
                  <a:schemeClr val="tx1"/>
                </a:solidFill>
                <a:effectLst/>
                <a:latin typeface="+mn-lt"/>
                <a:ea typeface="+mn-ea"/>
                <a:cs typeface="+mn-cs"/>
              </a:rPr>
              <a:t>Identification</a:t>
            </a:r>
            <a:r>
              <a:rPr lang="en-US" sz="1200" b="0" i="0" kern="1200">
                <a:solidFill>
                  <a:schemeClr val="tx1"/>
                </a:solidFill>
                <a:effectLst/>
                <a:latin typeface="+mn-lt"/>
                <a:ea typeface="+mn-ea"/>
                <a:cs typeface="+mn-cs"/>
              </a:rPr>
              <a:t> − If IP packet is fragmented during the transmission, all the fragments contain same identification number. to identify original IP packet they belong to.</a:t>
            </a:r>
          </a:p>
          <a:p>
            <a:r>
              <a:rPr lang="en-US" sz="1200" b="1" i="0" kern="1200">
                <a:solidFill>
                  <a:schemeClr val="tx1"/>
                </a:solidFill>
                <a:effectLst/>
                <a:latin typeface="+mn-lt"/>
                <a:ea typeface="+mn-ea"/>
                <a:cs typeface="+mn-cs"/>
              </a:rPr>
              <a:t>Flags</a:t>
            </a:r>
            <a:r>
              <a:rPr lang="en-US" sz="1200" b="0" i="0" kern="1200">
                <a:solidFill>
                  <a:schemeClr val="tx1"/>
                </a:solidFill>
                <a:effectLst/>
                <a:latin typeface="+mn-lt"/>
                <a:ea typeface="+mn-ea"/>
                <a:cs typeface="+mn-cs"/>
              </a:rPr>
              <a:t> − As required by the network resources, if IP Packet is too large to handle, these ‘flags’ tells if they can be fragmented or not. In this 3-bit flag, the MSB is always set to ‘0’.</a:t>
            </a:r>
          </a:p>
          <a:p>
            <a:r>
              <a:rPr lang="en-US" sz="1200" b="1" i="0" kern="1200">
                <a:solidFill>
                  <a:schemeClr val="tx1"/>
                </a:solidFill>
                <a:effectLst/>
                <a:latin typeface="+mn-lt"/>
                <a:ea typeface="+mn-ea"/>
                <a:cs typeface="+mn-cs"/>
              </a:rPr>
              <a:t>Fragment Offset</a:t>
            </a:r>
            <a:r>
              <a:rPr lang="en-US" sz="1200" b="0" i="0" kern="1200">
                <a:solidFill>
                  <a:schemeClr val="tx1"/>
                </a:solidFill>
                <a:effectLst/>
                <a:latin typeface="+mn-lt"/>
                <a:ea typeface="+mn-ea"/>
                <a:cs typeface="+mn-cs"/>
              </a:rPr>
              <a:t> − This offset tells the exact position of the fragment in the original IP Packet.</a:t>
            </a:r>
          </a:p>
          <a:p>
            <a:r>
              <a:rPr lang="en-US" sz="1200" b="1" i="0" kern="1200">
                <a:solidFill>
                  <a:schemeClr val="tx1"/>
                </a:solidFill>
                <a:effectLst/>
                <a:latin typeface="+mn-lt"/>
                <a:ea typeface="+mn-ea"/>
                <a:cs typeface="+mn-cs"/>
              </a:rPr>
              <a:t>Time to Live</a:t>
            </a:r>
            <a:r>
              <a:rPr lang="en-US" sz="1200" b="0" i="0" kern="1200">
                <a:solidFill>
                  <a:schemeClr val="tx1"/>
                </a:solidFill>
                <a:effectLst/>
                <a:latin typeface="+mn-lt"/>
                <a:ea typeface="+mn-ea"/>
                <a:cs typeface="+mn-cs"/>
              </a:rPr>
              <a:t> − To avoid looping in the network, every packet is sent with some TTL value set, which tells the network how many routers (hops) this packet can cross. At each hop, its value is decremented by one and when the value reaches zero, the packet is discarded.</a:t>
            </a:r>
          </a:p>
          <a:p>
            <a:r>
              <a:rPr lang="en-US" sz="1200" b="1" i="0" kern="1200">
                <a:solidFill>
                  <a:schemeClr val="tx1"/>
                </a:solidFill>
                <a:effectLst/>
                <a:latin typeface="+mn-lt"/>
                <a:ea typeface="+mn-ea"/>
                <a:cs typeface="+mn-cs"/>
              </a:rPr>
              <a:t>Protocol</a:t>
            </a:r>
            <a:r>
              <a:rPr lang="en-US" sz="1200" b="0" i="0" kern="1200">
                <a:solidFill>
                  <a:schemeClr val="tx1"/>
                </a:solidFill>
                <a:effectLst/>
                <a:latin typeface="+mn-lt"/>
                <a:ea typeface="+mn-ea"/>
                <a:cs typeface="+mn-cs"/>
              </a:rPr>
              <a:t> − Tells the Network layer at the destination host, to which Protocol this packet belongs to, i.e. the next level Protocol. For example protocol number of ICMP is 1, TCP is 6 and UDP is 17.</a:t>
            </a:r>
          </a:p>
          <a:p>
            <a:r>
              <a:rPr lang="en-US" sz="1200" b="1" i="0" kern="1200">
                <a:solidFill>
                  <a:schemeClr val="tx1"/>
                </a:solidFill>
                <a:effectLst/>
                <a:latin typeface="+mn-lt"/>
                <a:ea typeface="+mn-ea"/>
                <a:cs typeface="+mn-cs"/>
              </a:rPr>
              <a:t>Header Checksum</a:t>
            </a:r>
            <a:r>
              <a:rPr lang="en-US" sz="1200" b="0" i="0" kern="1200">
                <a:solidFill>
                  <a:schemeClr val="tx1"/>
                </a:solidFill>
                <a:effectLst/>
                <a:latin typeface="+mn-lt"/>
                <a:ea typeface="+mn-ea"/>
                <a:cs typeface="+mn-cs"/>
              </a:rPr>
              <a:t> − This field is used to keep checksum value of entire header which is then used to check if the packet is received error-free.</a:t>
            </a:r>
          </a:p>
          <a:p>
            <a:r>
              <a:rPr lang="en-US" sz="1200" b="1" i="0" kern="1200">
                <a:solidFill>
                  <a:schemeClr val="tx1"/>
                </a:solidFill>
                <a:effectLst/>
                <a:latin typeface="+mn-lt"/>
                <a:ea typeface="+mn-ea"/>
                <a:cs typeface="+mn-cs"/>
              </a:rPr>
              <a:t>Source Address</a:t>
            </a:r>
            <a:r>
              <a:rPr lang="en-US" sz="1200" b="0" i="0" kern="1200">
                <a:solidFill>
                  <a:schemeClr val="tx1"/>
                </a:solidFill>
                <a:effectLst/>
                <a:latin typeface="+mn-lt"/>
                <a:ea typeface="+mn-ea"/>
                <a:cs typeface="+mn-cs"/>
              </a:rPr>
              <a:t> − 32-bit address of the Sender (or source) of the packet.</a:t>
            </a:r>
          </a:p>
          <a:p>
            <a:r>
              <a:rPr lang="en-US" sz="1200" b="1" i="0" kern="1200">
                <a:solidFill>
                  <a:schemeClr val="tx1"/>
                </a:solidFill>
                <a:effectLst/>
                <a:latin typeface="+mn-lt"/>
                <a:ea typeface="+mn-ea"/>
                <a:cs typeface="+mn-cs"/>
              </a:rPr>
              <a:t>Destination Address</a:t>
            </a:r>
            <a:r>
              <a:rPr lang="en-US" sz="1200" b="0" i="0" kern="1200">
                <a:solidFill>
                  <a:schemeClr val="tx1"/>
                </a:solidFill>
                <a:effectLst/>
                <a:latin typeface="+mn-lt"/>
                <a:ea typeface="+mn-ea"/>
                <a:cs typeface="+mn-cs"/>
              </a:rPr>
              <a:t> − 32-bit address of the Receiver (or destination) of the packet.</a:t>
            </a:r>
          </a:p>
          <a:p>
            <a:r>
              <a:rPr lang="en-US" sz="1200" b="1" i="0" kern="1200">
                <a:solidFill>
                  <a:schemeClr val="tx1"/>
                </a:solidFill>
                <a:effectLst/>
                <a:latin typeface="+mn-lt"/>
                <a:ea typeface="+mn-ea"/>
                <a:cs typeface="+mn-cs"/>
              </a:rPr>
              <a:t>Options</a:t>
            </a:r>
            <a:r>
              <a:rPr lang="en-US" sz="1200" b="0" i="0" kern="1200">
                <a:solidFill>
                  <a:schemeClr val="tx1"/>
                </a:solidFill>
                <a:effectLst/>
                <a:latin typeface="+mn-lt"/>
                <a:ea typeface="+mn-ea"/>
                <a:cs typeface="+mn-cs"/>
              </a:rPr>
              <a:t> − This is optional field, which is used if the value of IHL is greater than 5. These options may contain values for options such as Security, Record Route, Time Stamp, etc.</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11</a:t>
            </a:fld>
            <a:endParaRPr lang="en-US"/>
          </a:p>
        </p:txBody>
      </p:sp>
    </p:spTree>
    <p:extLst>
      <p:ext uri="{BB962C8B-B14F-4D97-AF65-F5344CB8AC3E}">
        <p14:creationId xmlns:p14="http://schemas.microsoft.com/office/powerpoint/2010/main" val="1814691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Anyone know difference between </a:t>
            </a:r>
            <a:r>
              <a:rPr lang="en-US" err="1"/>
              <a:t>tcp</a:t>
            </a:r>
            <a:r>
              <a:rPr lang="en-US"/>
              <a:t> and </a:t>
            </a:r>
            <a:r>
              <a:rPr lang="en-US" err="1"/>
              <a:t>udp</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12</a:t>
            </a:fld>
            <a:endParaRPr lang="en-US"/>
          </a:p>
        </p:txBody>
      </p:sp>
    </p:spTree>
    <p:extLst>
      <p:ext uri="{BB962C8B-B14F-4D97-AF65-F5344CB8AC3E}">
        <p14:creationId xmlns:p14="http://schemas.microsoft.com/office/powerpoint/2010/main" val="63407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a:solidFill>
                  <a:schemeClr val="tx1"/>
                </a:solidFill>
                <a:effectLst/>
                <a:latin typeface="+mn-lt"/>
                <a:ea typeface="+mn-ea"/>
                <a:cs typeface="+mn-cs"/>
              </a:rPr>
              <a:t>Source port:</a:t>
            </a:r>
            <a:r>
              <a:rPr lang="en-US" sz="1200" b="0" i="0" kern="1200">
                <a:solidFill>
                  <a:schemeClr val="tx1"/>
                </a:solidFill>
                <a:effectLst/>
                <a:latin typeface="+mn-lt"/>
                <a:ea typeface="+mn-ea"/>
                <a:cs typeface="+mn-cs"/>
              </a:rPr>
              <a:t> 16 Bit number which identifies the Source Port number (Sending Computer’s TCP Port).</a:t>
            </a:r>
          </a:p>
          <a:p>
            <a:r>
              <a:rPr lang="en-US" sz="1200" b="0" i="0" u="sng" kern="1200">
                <a:solidFill>
                  <a:schemeClr val="tx1"/>
                </a:solidFill>
                <a:effectLst/>
                <a:latin typeface="+mn-lt"/>
                <a:ea typeface="+mn-ea"/>
                <a:cs typeface="+mn-cs"/>
              </a:rPr>
              <a:t>Destination port:</a:t>
            </a:r>
            <a:r>
              <a:rPr lang="en-US" sz="1200" b="0" i="0" kern="1200">
                <a:solidFill>
                  <a:schemeClr val="tx1"/>
                </a:solidFill>
                <a:effectLst/>
                <a:latin typeface="+mn-lt"/>
                <a:ea typeface="+mn-ea"/>
                <a:cs typeface="+mn-cs"/>
              </a:rPr>
              <a:t> 16 Bit number which identifies the Destination Port number (Receiving Port).</a:t>
            </a:r>
          </a:p>
          <a:p>
            <a:r>
              <a:rPr lang="en-US" sz="1200" b="0" i="0" u="sng" kern="1200">
                <a:solidFill>
                  <a:schemeClr val="tx1"/>
                </a:solidFill>
                <a:effectLst/>
                <a:latin typeface="+mn-lt"/>
                <a:ea typeface="+mn-ea"/>
                <a:cs typeface="+mn-cs"/>
              </a:rPr>
              <a:t>Sequence number:</a:t>
            </a:r>
            <a:r>
              <a:rPr lang="en-US" sz="1200" b="0" i="0" kern="1200">
                <a:solidFill>
                  <a:schemeClr val="tx1"/>
                </a:solidFill>
                <a:effectLst/>
                <a:latin typeface="+mn-lt"/>
                <a:ea typeface="+mn-ea"/>
                <a:cs typeface="+mn-cs"/>
              </a:rPr>
              <a:t> 32 Bit number used for byte level numbering of TCP segments. If you are using TCP, each byte of data is assigned a sequence number. If SYN flag is set (during the initial three way handshake connection initiation), then this is the initial sequence number. The sequence number of the actual first data byte will then be this sequence number plus 1. For example, let the first byte of data by a device in a particular TCP header will have its sequence number in this field 50000. If this packet has 500 bytes of data in it, then the next packet sent by this device will have the sequence number of 50000 + 500 + 1 = 50501.</a:t>
            </a:r>
          </a:p>
          <a:p>
            <a:r>
              <a:rPr lang="en-US" sz="1200" b="0" i="0" u="sng" kern="1200">
                <a:solidFill>
                  <a:schemeClr val="tx1"/>
                </a:solidFill>
                <a:effectLst/>
                <a:latin typeface="+mn-lt"/>
                <a:ea typeface="+mn-ea"/>
                <a:cs typeface="+mn-cs"/>
              </a:rPr>
              <a:t>Acknowledgment Number:</a:t>
            </a:r>
            <a:r>
              <a:rPr lang="en-US" sz="1200" b="0" i="0" kern="1200">
                <a:solidFill>
                  <a:schemeClr val="tx1"/>
                </a:solidFill>
                <a:effectLst/>
                <a:latin typeface="+mn-lt"/>
                <a:ea typeface="+mn-ea"/>
                <a:cs typeface="+mn-cs"/>
              </a:rPr>
              <a:t> 32 Bit number field which indicates the next sequence number that the sending device is expecting from the other device.</a:t>
            </a:r>
          </a:p>
          <a:p>
            <a:r>
              <a:rPr lang="en-US" sz="1200" b="0" i="0" u="sng" kern="1200">
                <a:solidFill>
                  <a:schemeClr val="tx1"/>
                </a:solidFill>
                <a:effectLst/>
                <a:latin typeface="+mn-lt"/>
                <a:ea typeface="+mn-ea"/>
                <a:cs typeface="+mn-cs"/>
              </a:rPr>
              <a:t>Header Length:</a:t>
            </a:r>
            <a:r>
              <a:rPr lang="en-US" sz="1200" b="0" i="0" kern="1200">
                <a:solidFill>
                  <a:schemeClr val="tx1"/>
                </a:solidFill>
                <a:effectLst/>
                <a:latin typeface="+mn-lt"/>
                <a:ea typeface="+mn-ea"/>
                <a:cs typeface="+mn-cs"/>
              </a:rPr>
              <a:t> 4 Bit field which shows the number of 32 Bit words in the header. Also known as the Data Offset field. The minimum size header is 5 words (binary pattern is 0101).</a:t>
            </a:r>
          </a:p>
          <a:p>
            <a:r>
              <a:rPr lang="en-US" sz="1200" b="0" i="0" u="sng" kern="1200">
                <a:solidFill>
                  <a:schemeClr val="tx1"/>
                </a:solidFill>
                <a:effectLst/>
                <a:latin typeface="+mn-lt"/>
                <a:ea typeface="+mn-ea"/>
                <a:cs typeface="+mn-cs"/>
              </a:rPr>
              <a:t>Reserved:</a:t>
            </a:r>
            <a:r>
              <a:rPr lang="en-US" sz="1200" b="0" i="0" kern="1200">
                <a:solidFill>
                  <a:schemeClr val="tx1"/>
                </a:solidFill>
                <a:effectLst/>
                <a:latin typeface="+mn-lt"/>
                <a:ea typeface="+mn-ea"/>
                <a:cs typeface="+mn-cs"/>
              </a:rPr>
              <a:t> Always set to 0 (Size 6 bits).</a:t>
            </a:r>
          </a:p>
          <a:p>
            <a:r>
              <a:rPr lang="en-US" sz="1200" b="0" i="0" u="sng" kern="1200">
                <a:solidFill>
                  <a:schemeClr val="tx1"/>
                </a:solidFill>
                <a:effectLst/>
                <a:latin typeface="+mn-lt"/>
                <a:ea typeface="+mn-ea"/>
                <a:cs typeface="+mn-cs"/>
              </a:rPr>
              <a:t>Control Bit Flags:</a:t>
            </a:r>
            <a:r>
              <a:rPr lang="en-US" sz="1200" b="0" i="0" kern="1200">
                <a:solidFill>
                  <a:schemeClr val="tx1"/>
                </a:solidFill>
                <a:effectLst/>
                <a:latin typeface="+mn-lt"/>
                <a:ea typeface="+mn-ea"/>
                <a:cs typeface="+mn-cs"/>
              </a:rPr>
              <a:t> We have seen before that </a:t>
            </a:r>
            <a:r>
              <a:rPr lang="en-US" sz="1200" b="0" i="0" u="none" strike="noStrike" kern="1200">
                <a:solidFill>
                  <a:schemeClr val="tx1"/>
                </a:solidFill>
                <a:effectLst/>
                <a:latin typeface="+mn-lt"/>
                <a:ea typeface="+mn-ea"/>
                <a:cs typeface="+mn-cs"/>
                <a:hlinkClick r:id="rId3"/>
              </a:rPr>
              <a:t>TCP</a:t>
            </a:r>
            <a:r>
              <a:rPr lang="en-US" sz="1200" b="0" i="0" kern="1200">
                <a:solidFill>
                  <a:schemeClr val="tx1"/>
                </a:solidFill>
                <a:effectLst/>
                <a:latin typeface="+mn-lt"/>
                <a:ea typeface="+mn-ea"/>
                <a:cs typeface="+mn-cs"/>
              </a:rPr>
              <a:t> is a Connection Oriented Protocol. The meaning of Connection Oriented Protocol is that, before any data can be transmitted, a reliable connection must be obtained and acknowledged. Control Bits govern the entire process of connection establishment, data transmissions and connection termination. The control bits are listed as follows: They are:</a:t>
            </a:r>
          </a:p>
          <a:p>
            <a:r>
              <a:rPr lang="en-US" u="sng">
                <a:effectLst/>
              </a:rPr>
              <a:t>URG:</a:t>
            </a:r>
            <a:r>
              <a:rPr lang="en-US">
                <a:effectLst/>
              </a:rPr>
              <a:t> Urgent Pointer.</a:t>
            </a:r>
          </a:p>
          <a:p>
            <a:r>
              <a:rPr lang="en-US" u="sng"/>
              <a:t>ACK:</a:t>
            </a:r>
            <a:r>
              <a:rPr lang="en-US"/>
              <a:t> Acknowledgement.</a:t>
            </a:r>
          </a:p>
          <a:p>
            <a:r>
              <a:rPr lang="en-US" u="sng"/>
              <a:t>PSH:</a:t>
            </a:r>
            <a:r>
              <a:rPr lang="en-US"/>
              <a:t> This flag means Push function. Using this flag, TCP allows a sending application to specify that the data must be pushed immediately. When an application requests the TCP to push data, the TCP should send the data that has accumulated without waiting to fill the segment.</a:t>
            </a:r>
          </a:p>
          <a:p>
            <a:r>
              <a:rPr lang="en-US" u="sng"/>
              <a:t>RST: </a:t>
            </a:r>
            <a:r>
              <a:rPr lang="en-US"/>
              <a:t>Reset the connection. The RST bit is used to RESET the TCP connection due to unrecoverable errors. When an RST is received in a TCP segment, the receiver must respond by immediately terminating the connection. A RESET causes both sides immediately to release the connection and all its resources. As a result, transfer of data ceases in both directions, which can result in loss of data that is in transit. A TCP RST indicates an abnormal </a:t>
            </a:r>
            <a:r>
              <a:rPr lang="en-US" err="1"/>
              <a:t>terminination</a:t>
            </a:r>
            <a:r>
              <a:rPr lang="en-US"/>
              <a:t> of the connection.</a:t>
            </a:r>
          </a:p>
          <a:p>
            <a:r>
              <a:rPr lang="en-US" u="sng"/>
              <a:t>SYN:</a:t>
            </a:r>
            <a:r>
              <a:rPr lang="en-US"/>
              <a:t> This flag means synchronize sequence numbers. Source is beginning a new counting sequence. In other words, the TCP segment contains the sequence number of the first sent byte (ISN).</a:t>
            </a:r>
          </a:p>
          <a:p>
            <a:r>
              <a:rPr lang="en-US" u="sng">
                <a:effectLst/>
              </a:rPr>
              <a:t>FIN:</a:t>
            </a:r>
            <a:r>
              <a:rPr lang="en-US">
                <a:effectLst/>
              </a:rPr>
              <a:t> No more data from the sender. Receiving a TCP segment with the FIN flag does not mean that transferring data in the opposite direction is not possible. Because TCP is a fully duplex connection, the FIN flag will cause the closing of connection only in one direction. To close a TCP connection gracefully, applications use the FIN flag.</a:t>
            </a:r>
          </a:p>
          <a:p>
            <a:r>
              <a:rPr lang="en-US" sz="1200" b="0" i="0" u="sng" kern="1200">
                <a:solidFill>
                  <a:schemeClr val="tx1"/>
                </a:solidFill>
                <a:effectLst/>
                <a:latin typeface="+mn-lt"/>
                <a:ea typeface="+mn-ea"/>
                <a:cs typeface="+mn-cs"/>
              </a:rPr>
              <a:t>Window:</a:t>
            </a:r>
            <a:r>
              <a:rPr lang="en-US" sz="1200" b="0" i="0" kern="1200">
                <a:solidFill>
                  <a:schemeClr val="tx1"/>
                </a:solidFill>
                <a:effectLst/>
                <a:latin typeface="+mn-lt"/>
                <a:ea typeface="+mn-ea"/>
                <a:cs typeface="+mn-cs"/>
              </a:rPr>
              <a:t> indicates the size of the receive window, which specifies the number of bytes beyond the sequence number in the acknowledgment field that the receiver is currently willing to receive.</a:t>
            </a:r>
          </a:p>
          <a:p>
            <a:r>
              <a:rPr lang="en-US" sz="1200" b="0" i="0" u="sng" kern="1200">
                <a:solidFill>
                  <a:schemeClr val="tx1"/>
                </a:solidFill>
                <a:effectLst/>
                <a:latin typeface="+mn-lt"/>
                <a:ea typeface="+mn-ea"/>
                <a:cs typeface="+mn-cs"/>
              </a:rPr>
              <a:t>Checksum:</a:t>
            </a:r>
            <a:r>
              <a:rPr lang="en-US" sz="1200" b="0" i="0" kern="1200">
                <a:solidFill>
                  <a:schemeClr val="tx1"/>
                </a:solidFill>
                <a:effectLst/>
                <a:latin typeface="+mn-lt"/>
                <a:ea typeface="+mn-ea"/>
                <a:cs typeface="+mn-cs"/>
              </a:rPr>
              <a:t> The 16-bit checksum field is used for error-checking of the header and data.</a:t>
            </a:r>
          </a:p>
          <a:p>
            <a:r>
              <a:rPr lang="en-US" sz="1200" b="0" i="0" u="sng" kern="1200">
                <a:solidFill>
                  <a:schemeClr val="tx1"/>
                </a:solidFill>
                <a:effectLst/>
                <a:latin typeface="+mn-lt"/>
                <a:ea typeface="+mn-ea"/>
                <a:cs typeface="+mn-cs"/>
              </a:rPr>
              <a:t>Urgent Pointer:</a:t>
            </a:r>
            <a:r>
              <a:rPr lang="en-US" sz="1200" b="0" i="0" kern="1200">
                <a:solidFill>
                  <a:schemeClr val="tx1"/>
                </a:solidFill>
                <a:effectLst/>
                <a:latin typeface="+mn-lt"/>
                <a:ea typeface="+mn-ea"/>
                <a:cs typeface="+mn-cs"/>
              </a:rPr>
              <a:t> Shows the end of the urgent data so that interrupted data streams can continue. When the URG bit is set, the data is given priority over other data streams (Size 16 bits).</a:t>
            </a:r>
          </a:p>
          <a:p>
            <a:r>
              <a:rPr lang="en-US" sz="1200" b="0" i="0" kern="1200">
                <a:solidFill>
                  <a:schemeClr val="tx1"/>
                </a:solidFill>
                <a:effectLst/>
                <a:latin typeface="+mn-lt"/>
                <a:ea typeface="+mn-ea"/>
                <a:cs typeface="+mn-cs"/>
              </a:rPr>
              <a:t>In this lesson, you have learned different fields in Transmission Control Protocol (TCP) Segment Header and the use of these fields. The fields in Transmission Control Protocol (TCP) Segment Header are Source Port, Destination Port, Sequence Number, Acknowledgement Number, Header Length, Flags, Window Size, TCP Checksum and Urgent Pointer.</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13</a:t>
            </a:fld>
            <a:endParaRPr lang="en-US"/>
          </a:p>
        </p:txBody>
      </p:sp>
    </p:spTree>
    <p:extLst>
      <p:ext uri="{BB962C8B-B14F-4D97-AF65-F5344CB8AC3E}">
        <p14:creationId xmlns:p14="http://schemas.microsoft.com/office/powerpoint/2010/main" val="2967370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a:solidFill>
                  <a:schemeClr val="tx1"/>
                </a:solidFill>
                <a:effectLst/>
                <a:latin typeface="+mn-lt"/>
                <a:ea typeface="+mn-ea"/>
                <a:cs typeface="+mn-cs"/>
              </a:rPr>
              <a:t>UDP Header Datagram :</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UDP header consists of four fields each of 2 bytes in length:</a:t>
            </a:r>
          </a:p>
          <a:p>
            <a:r>
              <a:rPr lang="en-US" sz="1200" b="1" i="0" kern="1200">
                <a:solidFill>
                  <a:schemeClr val="tx1"/>
                </a:solidFill>
                <a:effectLst/>
                <a:latin typeface="+mn-lt"/>
                <a:ea typeface="+mn-ea"/>
                <a:cs typeface="+mn-cs"/>
              </a:rPr>
              <a:t>Source Port</a:t>
            </a:r>
            <a:r>
              <a:rPr lang="en-US" sz="1200" b="0" i="0" kern="1200">
                <a:solidFill>
                  <a:schemeClr val="tx1"/>
                </a:solidFill>
                <a:effectLst/>
                <a:latin typeface="+mn-lt"/>
                <a:ea typeface="+mn-ea"/>
                <a:cs typeface="+mn-cs"/>
              </a:rPr>
              <a:t> (UDP packets from a client use this as a service access point (SAP) to indicate the session on the local client that originated the packet. UDP packets from a server carry the server SAP in this field)</a:t>
            </a:r>
          </a:p>
          <a:p>
            <a:r>
              <a:rPr lang="en-US" sz="1200" b="1" i="0" kern="1200">
                <a:solidFill>
                  <a:schemeClr val="tx1"/>
                </a:solidFill>
                <a:effectLst/>
                <a:latin typeface="+mn-lt"/>
                <a:ea typeface="+mn-ea"/>
                <a:cs typeface="+mn-cs"/>
              </a:rPr>
              <a:t>Destination Port </a:t>
            </a:r>
            <a:r>
              <a:rPr lang="en-US" sz="1200" b="0" i="0" kern="1200">
                <a:solidFill>
                  <a:schemeClr val="tx1"/>
                </a:solidFill>
                <a:effectLst/>
                <a:latin typeface="+mn-lt"/>
                <a:ea typeface="+mn-ea"/>
                <a:cs typeface="+mn-cs"/>
              </a:rPr>
              <a:t>(UDP packets from a client use this as a service access point (SAP) to indicate the service required from the remote server. UDP packets from a server carry the client SAP in this field)</a:t>
            </a:r>
          </a:p>
          <a:p>
            <a:r>
              <a:rPr lang="en-US" sz="1200" b="1" i="0" kern="1200">
                <a:solidFill>
                  <a:schemeClr val="tx1"/>
                </a:solidFill>
                <a:effectLst/>
                <a:latin typeface="+mn-lt"/>
                <a:ea typeface="+mn-ea"/>
                <a:cs typeface="+mn-cs"/>
              </a:rPr>
              <a:t>UDP length </a:t>
            </a:r>
            <a:r>
              <a:rPr lang="en-US" sz="1200" b="0" i="0" kern="1200">
                <a:solidFill>
                  <a:schemeClr val="tx1"/>
                </a:solidFill>
                <a:effectLst/>
                <a:latin typeface="+mn-lt"/>
                <a:ea typeface="+mn-ea"/>
                <a:cs typeface="+mn-cs"/>
              </a:rPr>
              <a:t>(The number of bytes comprising the combined UDP header information and payload data)</a:t>
            </a:r>
          </a:p>
          <a:p>
            <a:r>
              <a:rPr lang="en-US" sz="1200" b="1" i="0" kern="1200">
                <a:solidFill>
                  <a:schemeClr val="tx1"/>
                </a:solidFill>
                <a:effectLst/>
                <a:latin typeface="+mn-lt"/>
                <a:ea typeface="+mn-ea"/>
                <a:cs typeface="+mn-cs"/>
              </a:rPr>
              <a:t>UDP Checksum </a:t>
            </a:r>
            <a:r>
              <a:rPr lang="en-US" sz="1200" b="0" i="0" kern="1200">
                <a:solidFill>
                  <a:schemeClr val="tx1"/>
                </a:solidFill>
                <a:effectLst/>
                <a:latin typeface="+mn-lt"/>
                <a:ea typeface="+mn-ea"/>
                <a:cs typeface="+mn-cs"/>
              </a:rPr>
              <a:t>(A check sum to verify that the end to end data has not been corrupted by routers or bridges in the network or by the processing in an end system. The algorithm to compute the checksum is the Standard Internet Checksum algorithm. This allows the receiver to verify that it was the intended destination of the packet, because it covers the IP addresses, port numbers and protocol number, and it verifies that the packet is not truncated or padded, because it covers the size field. Therefore, this protects an application against receiving corrupted payload data in place of, or in addition to, the data that was sent. In the cases where this check is not required, the value of 0x0000 is placed in this field, in which case the data is not checked by the receiver.</a:t>
            </a:r>
          </a:p>
          <a:p>
            <a:r>
              <a:rPr lang="en-US" sz="1200" b="0" i="0" kern="1200">
                <a:solidFill>
                  <a:schemeClr val="tx1"/>
                </a:solidFill>
                <a:effectLst/>
                <a:latin typeface="+mn-lt"/>
                <a:ea typeface="+mn-ea"/>
                <a:cs typeface="+mn-cs"/>
              </a:rPr>
              <a:t>Like for other transport protocols, the UDP header and data are not processed by Intermediate Systems (IS) in the network, and are delivered to the final destination in the same form as originally transmitted.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At the final destination, the UDP protocol layer receives packets from the IP network layer. These are checked using the checksum (when &gt;0, this checks correct end-to-end operation of the network service) and all invalid PDUs are discarded. UDP does not make any provision for error reporting if the packets are not delivered. Valid data are passed to the appropriate session layer protocol identified by the source and destination port numbers (i.e. the session service access points).</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UDP and UDP-Lite also may be used for multicast and broadcast, allowing senders to transmit to multiple receivers.</a:t>
            </a:r>
          </a:p>
          <a:p>
            <a:br>
              <a:rPr lang="en-US" sz="1200" b="0" i="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14</a:t>
            </a:fld>
            <a:endParaRPr lang="en-US"/>
          </a:p>
        </p:txBody>
      </p:sp>
    </p:spTree>
    <p:extLst>
      <p:ext uri="{BB962C8B-B14F-4D97-AF65-F5344CB8AC3E}">
        <p14:creationId xmlns:p14="http://schemas.microsoft.com/office/powerpoint/2010/main" val="77081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Scapy</a:t>
            </a:r>
            <a:r>
              <a:rPr lang="en-US" sz="1200" b="0" i="0" kern="1200">
                <a:solidFill>
                  <a:schemeClr val="tx1"/>
                </a:solidFill>
                <a:effectLst/>
                <a:latin typeface="+mn-lt"/>
                <a:ea typeface="+mn-ea"/>
                <a:cs typeface="+mn-cs"/>
              </a:rPr>
              <a:t> is a powerful interactive packet manipulation program. It is able to forge or decode packets of a wide number of protocols, send them on the wire, capture them, match requests and replies, and much more. It can easily handle most classical tasks like scanning, tracerouting, probing, unit tests, attacks or network discovery (it can replace </a:t>
            </a:r>
            <a:r>
              <a:rPr lang="en-US" sz="1200" b="0" i="0" kern="1200" err="1">
                <a:solidFill>
                  <a:schemeClr val="tx1"/>
                </a:solidFill>
                <a:effectLst/>
                <a:latin typeface="+mn-lt"/>
                <a:ea typeface="+mn-ea"/>
                <a:cs typeface="+mn-cs"/>
              </a:rPr>
              <a:t>hping</a:t>
            </a:r>
            <a:r>
              <a:rPr lang="en-US" sz="1200" b="0" i="0" kern="1200">
                <a:solidFill>
                  <a:schemeClr val="tx1"/>
                </a:solidFill>
                <a:effectLst/>
                <a:latin typeface="+mn-lt"/>
                <a:ea typeface="+mn-ea"/>
                <a:cs typeface="+mn-cs"/>
              </a:rPr>
              <a:t>, 85% of </a:t>
            </a:r>
            <a:r>
              <a:rPr lang="en-US" sz="1200" b="0" i="0" kern="1200" err="1">
                <a:solidFill>
                  <a:schemeClr val="tx1"/>
                </a:solidFill>
                <a:effectLst/>
                <a:latin typeface="+mn-lt"/>
                <a:ea typeface="+mn-ea"/>
                <a:cs typeface="+mn-cs"/>
              </a:rPr>
              <a:t>nmap</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arpspoof</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arp-sk</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arping</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tcpdump</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tethereal</a:t>
            </a:r>
            <a:r>
              <a:rPr lang="en-US" sz="1200" b="0" i="0" kern="1200">
                <a:solidFill>
                  <a:schemeClr val="tx1"/>
                </a:solidFill>
                <a:effectLst/>
                <a:latin typeface="+mn-lt"/>
                <a:ea typeface="+mn-ea"/>
                <a:cs typeface="+mn-cs"/>
              </a:rPr>
              <a:t>, p0f, etc.). It also performs very well at a lot of other specific tasks that most other tools can’t handle, like sending invalid frames, injecting your own 802.11 frames, combining technics (VLAN </a:t>
            </a:r>
            <a:r>
              <a:rPr lang="en-US" sz="1200" b="0" i="0" kern="1200" err="1">
                <a:solidFill>
                  <a:schemeClr val="tx1"/>
                </a:solidFill>
                <a:effectLst/>
                <a:latin typeface="+mn-lt"/>
                <a:ea typeface="+mn-ea"/>
                <a:cs typeface="+mn-cs"/>
              </a:rPr>
              <a:t>hopping+ARP</a:t>
            </a:r>
            <a:r>
              <a:rPr lang="en-US" sz="1200" b="0" i="0" kern="1200">
                <a:solidFill>
                  <a:schemeClr val="tx1"/>
                </a:solidFill>
                <a:effectLst/>
                <a:latin typeface="+mn-lt"/>
                <a:ea typeface="+mn-ea"/>
                <a:cs typeface="+mn-cs"/>
              </a:rPr>
              <a:t> cache poisoning, VOIP decoding on WEP encrypted channel, …), etc.</a:t>
            </a:r>
          </a:p>
          <a:p>
            <a:r>
              <a:rPr lang="en-US" sz="1200" b="0" i="0" kern="1200" err="1">
                <a:solidFill>
                  <a:schemeClr val="tx1"/>
                </a:solidFill>
                <a:effectLst/>
                <a:latin typeface="+mn-lt"/>
                <a:ea typeface="+mn-ea"/>
                <a:cs typeface="+mn-cs"/>
              </a:rPr>
              <a:t>Scapy</a:t>
            </a:r>
            <a:r>
              <a:rPr lang="en-US" sz="1200" b="0" i="0" kern="1200">
                <a:solidFill>
                  <a:schemeClr val="tx1"/>
                </a:solidFill>
                <a:effectLst/>
                <a:latin typeface="+mn-lt"/>
                <a:ea typeface="+mn-ea"/>
                <a:cs typeface="+mn-cs"/>
              </a:rPr>
              <a:t> runs natively on Linux, Windows, OSX and on most </a:t>
            </a:r>
            <a:r>
              <a:rPr lang="en-US" sz="1200" b="0" i="0" kern="1200" err="1">
                <a:solidFill>
                  <a:schemeClr val="tx1"/>
                </a:solidFill>
                <a:effectLst/>
                <a:latin typeface="+mn-lt"/>
                <a:ea typeface="+mn-ea"/>
                <a:cs typeface="+mn-cs"/>
              </a:rPr>
              <a:t>Unixes</a:t>
            </a:r>
            <a:r>
              <a:rPr lang="en-US" sz="1200" b="0" i="0" kern="1200">
                <a:solidFill>
                  <a:schemeClr val="tx1"/>
                </a:solidFill>
                <a:effectLst/>
                <a:latin typeface="+mn-lt"/>
                <a:ea typeface="+mn-ea"/>
                <a:cs typeface="+mn-cs"/>
              </a:rPr>
              <a:t> with </a:t>
            </a:r>
            <a:r>
              <a:rPr lang="en-US" sz="1200" b="0" i="0" kern="1200" err="1">
                <a:solidFill>
                  <a:schemeClr val="tx1"/>
                </a:solidFill>
                <a:effectLst/>
                <a:latin typeface="+mn-lt"/>
                <a:ea typeface="+mn-ea"/>
                <a:cs typeface="+mn-cs"/>
              </a:rPr>
              <a:t>libpcap</a:t>
            </a:r>
            <a:r>
              <a:rPr lang="en-US" sz="1200" b="0" i="0" kern="1200">
                <a:solidFill>
                  <a:schemeClr val="tx1"/>
                </a:solidFill>
                <a:effectLst/>
                <a:latin typeface="+mn-lt"/>
                <a:ea typeface="+mn-ea"/>
                <a:cs typeface="+mn-cs"/>
              </a:rPr>
              <a:t> (see </a:t>
            </a:r>
            <a:r>
              <a:rPr lang="en-US" sz="1200" b="0" i="0" u="none" strike="noStrike" kern="1200" err="1">
                <a:solidFill>
                  <a:schemeClr val="tx1"/>
                </a:solidFill>
                <a:effectLst/>
                <a:latin typeface="+mn-lt"/>
                <a:ea typeface="+mn-ea"/>
                <a:cs typeface="+mn-cs"/>
                <a:hlinkClick r:id="rId3"/>
              </a:rPr>
              <a:t>scapy’s</a:t>
            </a:r>
            <a:r>
              <a:rPr lang="en-US" sz="1200" b="0" i="0" u="none" strike="noStrike" kern="1200">
                <a:solidFill>
                  <a:schemeClr val="tx1"/>
                </a:solidFill>
                <a:effectLst/>
                <a:latin typeface="+mn-lt"/>
                <a:ea typeface="+mn-ea"/>
                <a:cs typeface="+mn-cs"/>
                <a:hlinkClick r:id="rId3"/>
              </a:rPr>
              <a:t> installation page</a:t>
            </a:r>
            <a:r>
              <a:rPr lang="en-US" sz="1200" b="0" i="0" kern="1200">
                <a:solidFill>
                  <a:schemeClr val="tx1"/>
                </a:solidFill>
                <a:effectLst/>
                <a:latin typeface="+mn-lt"/>
                <a:ea typeface="+mn-ea"/>
                <a:cs typeface="+mn-cs"/>
              </a:rPr>
              <a:t>). The same code base now runs natively on both Python 2 and Python 3.</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send() function will send packets at layer 3. That is to say, it will handle routing and layer 2 for you. The </a:t>
            </a:r>
            <a:r>
              <a:rPr lang="en-US" sz="1200" b="0" i="0" kern="1200" err="1">
                <a:solidFill>
                  <a:schemeClr val="tx1"/>
                </a:solidFill>
                <a:effectLst/>
                <a:latin typeface="+mn-lt"/>
                <a:ea typeface="+mn-ea"/>
                <a:cs typeface="+mn-cs"/>
              </a:rPr>
              <a:t>sendp</a:t>
            </a:r>
            <a:r>
              <a:rPr lang="en-US" sz="1200" b="0" i="0" kern="1200">
                <a:solidFill>
                  <a:schemeClr val="tx1"/>
                </a:solidFill>
                <a:effectLst/>
                <a:latin typeface="+mn-lt"/>
                <a:ea typeface="+mn-ea"/>
                <a:cs typeface="+mn-cs"/>
              </a:rPr>
              <a:t>() function will work at layer 2. It’s up to you to choose the right interface and the right link layer protocol. </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16</a:t>
            </a:fld>
            <a:endParaRPr lang="en-US"/>
          </a:p>
        </p:txBody>
      </p:sp>
    </p:spTree>
    <p:extLst>
      <p:ext uri="{BB962C8B-B14F-4D97-AF65-F5344CB8AC3E}">
        <p14:creationId xmlns:p14="http://schemas.microsoft.com/office/powerpoint/2010/main" val="282423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17</a:t>
            </a:fld>
            <a:endParaRPr lang="en-US"/>
          </a:p>
        </p:txBody>
      </p:sp>
    </p:spTree>
    <p:extLst>
      <p:ext uri="{BB962C8B-B14F-4D97-AF65-F5344CB8AC3E}">
        <p14:creationId xmlns:p14="http://schemas.microsoft.com/office/powerpoint/2010/main" val="149459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Address Resolution Protocol</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ARP</a:t>
            </a:r>
            <a:r>
              <a:rPr lang="en-US" sz="1200" b="0" i="0" kern="1200">
                <a:solidFill>
                  <a:schemeClr val="tx1"/>
                </a:solidFill>
                <a:effectLst/>
                <a:latin typeface="+mn-lt"/>
                <a:ea typeface="+mn-ea"/>
                <a:cs typeface="+mn-cs"/>
              </a:rPr>
              <a:t>) is a </a:t>
            </a:r>
            <a:r>
              <a:rPr lang="en-US" sz="1200" b="0" i="0" u="none" strike="noStrike" kern="1200">
                <a:solidFill>
                  <a:schemeClr val="tx1"/>
                </a:solidFill>
                <a:effectLst/>
                <a:latin typeface="+mn-lt"/>
                <a:ea typeface="+mn-ea"/>
                <a:cs typeface="+mn-cs"/>
                <a:hlinkClick r:id="rId3" tooltip="Communication protocol"/>
              </a:rPr>
              <a:t>communication protocol</a:t>
            </a:r>
            <a:r>
              <a:rPr lang="en-US" sz="1200" b="0" i="0" kern="1200">
                <a:solidFill>
                  <a:schemeClr val="tx1"/>
                </a:solidFill>
                <a:effectLst/>
                <a:latin typeface="+mn-lt"/>
                <a:ea typeface="+mn-ea"/>
                <a:cs typeface="+mn-cs"/>
              </a:rPr>
              <a:t> used for discovering the </a:t>
            </a:r>
            <a:r>
              <a:rPr lang="en-US" sz="1200" b="0" i="0" u="none" strike="noStrike" kern="1200">
                <a:solidFill>
                  <a:schemeClr val="tx1"/>
                </a:solidFill>
                <a:effectLst/>
                <a:latin typeface="+mn-lt"/>
                <a:ea typeface="+mn-ea"/>
                <a:cs typeface="+mn-cs"/>
                <a:hlinkClick r:id="rId4" tooltip="Link layer"/>
              </a:rPr>
              <a:t>link layer</a:t>
            </a:r>
            <a:r>
              <a:rPr lang="en-US" sz="1200" b="0" i="0" kern="1200">
                <a:solidFill>
                  <a:schemeClr val="tx1"/>
                </a:solidFill>
                <a:effectLst/>
                <a:latin typeface="+mn-lt"/>
                <a:ea typeface="+mn-ea"/>
                <a:cs typeface="+mn-cs"/>
              </a:rPr>
              <a:t> address, such as a </a:t>
            </a:r>
            <a:r>
              <a:rPr lang="en-US" sz="1200" b="0" i="0" u="none" strike="noStrike" kern="1200">
                <a:solidFill>
                  <a:schemeClr val="tx1"/>
                </a:solidFill>
                <a:effectLst/>
                <a:latin typeface="+mn-lt"/>
                <a:ea typeface="+mn-ea"/>
                <a:cs typeface="+mn-cs"/>
                <a:hlinkClick r:id="rId5" tooltip="MAC address"/>
              </a:rPr>
              <a:t>MAC address</a:t>
            </a:r>
            <a:r>
              <a:rPr lang="en-US" sz="1200" b="0" i="0" kern="1200">
                <a:solidFill>
                  <a:schemeClr val="tx1"/>
                </a:solidFill>
                <a:effectLst/>
                <a:latin typeface="+mn-lt"/>
                <a:ea typeface="+mn-ea"/>
                <a:cs typeface="+mn-cs"/>
              </a:rPr>
              <a:t>, associated with a given </a:t>
            </a:r>
            <a:r>
              <a:rPr lang="en-US" sz="1200" b="0" i="0" u="none" strike="noStrike" kern="1200">
                <a:solidFill>
                  <a:schemeClr val="tx1"/>
                </a:solidFill>
                <a:effectLst/>
                <a:latin typeface="+mn-lt"/>
                <a:ea typeface="+mn-ea"/>
                <a:cs typeface="+mn-cs"/>
                <a:hlinkClick r:id="rId6"/>
              </a:rPr>
              <a:t>internet layer</a:t>
            </a:r>
            <a:r>
              <a:rPr lang="en-US" sz="1200" b="0" i="0" kern="1200">
                <a:solidFill>
                  <a:schemeClr val="tx1"/>
                </a:solidFill>
                <a:effectLst/>
                <a:latin typeface="+mn-lt"/>
                <a:ea typeface="+mn-ea"/>
                <a:cs typeface="+mn-cs"/>
              </a:rPr>
              <a:t> address, typically an </a:t>
            </a:r>
            <a:r>
              <a:rPr lang="en-US" sz="1200" b="0" i="0" u="none" strike="noStrike" kern="1200">
                <a:solidFill>
                  <a:schemeClr val="tx1"/>
                </a:solidFill>
                <a:effectLst/>
                <a:latin typeface="+mn-lt"/>
                <a:ea typeface="+mn-ea"/>
                <a:cs typeface="+mn-cs"/>
                <a:hlinkClick r:id="rId7" tooltip="IPv4 address"/>
              </a:rPr>
              <a:t>IPv4 address</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Address Resolution Protocol is a </a:t>
            </a:r>
            <a:r>
              <a:rPr lang="en-US" sz="1200" b="0" i="0" u="none" strike="noStrike" kern="1200">
                <a:solidFill>
                  <a:schemeClr val="tx1"/>
                </a:solidFill>
                <a:effectLst/>
                <a:latin typeface="+mn-lt"/>
                <a:ea typeface="+mn-ea"/>
                <a:cs typeface="+mn-cs"/>
                <a:hlinkClick r:id="rId8" tooltip="Request-response"/>
              </a:rPr>
              <a:t>request-response</a:t>
            </a:r>
            <a:r>
              <a:rPr lang="en-US" sz="1200" b="0" i="0" kern="1200">
                <a:solidFill>
                  <a:schemeClr val="tx1"/>
                </a:solidFill>
                <a:effectLst/>
                <a:latin typeface="+mn-lt"/>
                <a:ea typeface="+mn-ea"/>
                <a:cs typeface="+mn-cs"/>
              </a:rPr>
              <a:t> protocol whose messages are encapsulated by a link layer protocol. It is communicated within the boundaries of a single network, never routed across internetworking nodes. This property places ARP into the </a:t>
            </a:r>
            <a:r>
              <a:rPr lang="en-US" sz="1200" b="0" i="0" u="none" strike="noStrike" kern="1200">
                <a:solidFill>
                  <a:schemeClr val="tx1"/>
                </a:solidFill>
                <a:effectLst/>
                <a:latin typeface="+mn-lt"/>
                <a:ea typeface="+mn-ea"/>
                <a:cs typeface="+mn-cs"/>
                <a:hlinkClick r:id="rId4" tooltip="Link layer"/>
              </a:rPr>
              <a:t>link layer</a:t>
            </a:r>
            <a:r>
              <a:rPr lang="en-US" sz="1200" b="0" i="0" kern="1200">
                <a:solidFill>
                  <a:schemeClr val="tx1"/>
                </a:solidFill>
                <a:effectLst/>
                <a:latin typeface="+mn-lt"/>
                <a:ea typeface="+mn-ea"/>
                <a:cs typeface="+mn-cs"/>
              </a:rPr>
              <a:t> of the </a:t>
            </a:r>
            <a:r>
              <a:rPr lang="en-US" sz="1200" b="0" i="0" u="none" strike="noStrike" kern="1200">
                <a:solidFill>
                  <a:schemeClr val="tx1"/>
                </a:solidFill>
                <a:effectLst/>
                <a:latin typeface="+mn-lt"/>
                <a:ea typeface="+mn-ea"/>
                <a:cs typeface="+mn-cs"/>
                <a:hlinkClick r:id="rId9" tooltip="Internet protocol suite"/>
              </a:rPr>
              <a:t>Internet protocol suite</a:t>
            </a:r>
            <a:r>
              <a:rPr lang="en-US" sz="1200" b="0" i="0"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10"/>
              </a:rPr>
              <a:t>[2]</a:t>
            </a:r>
            <a:endParaRPr lang="en-US" sz="1200" b="0" i="0" u="none" strike="noStrike" kern="1200" baseline="30000">
              <a:solidFill>
                <a:schemeClr val="tx1"/>
              </a:solidFill>
              <a:effectLst/>
              <a:latin typeface="+mn-lt"/>
              <a:ea typeface="+mn-ea"/>
              <a:cs typeface="+mn-cs"/>
            </a:endParaRPr>
          </a:p>
          <a:p>
            <a:endParaRPr lang="en-US" sz="1200" b="0" i="0" u="none" strike="noStrike" kern="1200" baseline="300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Address Resolution Protocol uses a simple message format containing one address resolution request or response. The size of the ARP message depends on the link layer and network layer address sizes. The message </a:t>
            </a:r>
            <a:r>
              <a:rPr lang="en-US" sz="1200" b="0" i="0" u="none" strike="noStrike" kern="1200">
                <a:solidFill>
                  <a:schemeClr val="tx1"/>
                </a:solidFill>
                <a:effectLst/>
                <a:latin typeface="+mn-lt"/>
                <a:ea typeface="+mn-ea"/>
                <a:cs typeface="+mn-cs"/>
                <a:hlinkClick r:id="rId11" tooltip="Header (computing)"/>
              </a:rPr>
              <a:t>header</a:t>
            </a:r>
            <a:r>
              <a:rPr lang="en-US" sz="1200" b="0" i="0" kern="1200">
                <a:solidFill>
                  <a:schemeClr val="tx1"/>
                </a:solidFill>
                <a:effectLst/>
                <a:latin typeface="+mn-lt"/>
                <a:ea typeface="+mn-ea"/>
                <a:cs typeface="+mn-cs"/>
              </a:rPr>
              <a:t> specifies the types of network in use at each layer as well as the size of addresses of each. The message header is completed with the operation code for request (1) and reply (2). The payload of the packet consists of four addresses, the hardware and protocol address of the sender and receiver hosts.</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18</a:t>
            </a:fld>
            <a:endParaRPr lang="en-US"/>
          </a:p>
        </p:txBody>
      </p:sp>
    </p:spTree>
    <p:extLst>
      <p:ext uri="{BB962C8B-B14F-4D97-AF65-F5344CB8AC3E}">
        <p14:creationId xmlns:p14="http://schemas.microsoft.com/office/powerpoint/2010/main" val="748942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Hardware type (HTYPE)This field specifies the network link protocol type. Example: Ethernet is 1.Protocol type (PTYPE)This field specifies the internetwork protocol for which the ARP request is intended. For IPv4, this has the value 0x0800. The permitted PTYPE values share a numbering space with those for </a:t>
            </a:r>
            <a:r>
              <a:rPr lang="en-US" sz="1200" u="none" strike="noStrike" kern="1200" err="1">
                <a:solidFill>
                  <a:schemeClr val="tx1"/>
                </a:solidFill>
                <a:effectLst/>
                <a:latin typeface="+mn-lt"/>
                <a:ea typeface="+mn-ea"/>
                <a:cs typeface="+mn-cs"/>
                <a:hlinkClick r:id="rId3" tooltip="EtherType"/>
              </a:rPr>
              <a:t>EtherType</a:t>
            </a:r>
            <a:r>
              <a:rPr lang="en-US"/>
              <a:t>.</a:t>
            </a:r>
            <a:r>
              <a:rPr lang="en-US" sz="1200" b="0" i="0" u="none" strike="noStrike" kern="1200" baseline="30000">
                <a:solidFill>
                  <a:schemeClr val="tx1"/>
                </a:solidFill>
                <a:effectLst/>
                <a:latin typeface="+mn-lt"/>
                <a:ea typeface="+mn-ea"/>
                <a:cs typeface="+mn-cs"/>
                <a:hlinkClick r:id="rId4"/>
              </a:rPr>
              <a:t>[3]</a:t>
            </a:r>
            <a:r>
              <a:rPr lang="en-US" sz="1200" b="0" i="0" u="none" strike="noStrike" kern="1200" baseline="30000">
                <a:solidFill>
                  <a:schemeClr val="tx1"/>
                </a:solidFill>
                <a:effectLst/>
                <a:latin typeface="+mn-lt"/>
                <a:ea typeface="+mn-ea"/>
                <a:cs typeface="+mn-cs"/>
                <a:hlinkClick r:id="rId5"/>
              </a:rPr>
              <a:t>[4]</a:t>
            </a:r>
            <a:r>
              <a:rPr lang="en-US" sz="1200" b="0" i="0" u="none" strike="noStrike" kern="1200" baseline="30000">
                <a:solidFill>
                  <a:schemeClr val="tx1"/>
                </a:solidFill>
                <a:effectLst/>
                <a:latin typeface="+mn-lt"/>
                <a:ea typeface="+mn-ea"/>
                <a:cs typeface="+mn-cs"/>
                <a:hlinkClick r:id="rId6"/>
              </a:rPr>
              <a:t>[5]</a:t>
            </a:r>
            <a:r>
              <a:rPr lang="en-US"/>
              <a:t>Hardware length (HLEN)Length (in </a:t>
            </a:r>
            <a:r>
              <a:rPr lang="en-US" sz="1200" u="none" strike="noStrike" kern="1200">
                <a:solidFill>
                  <a:schemeClr val="tx1"/>
                </a:solidFill>
                <a:effectLst/>
                <a:latin typeface="+mn-lt"/>
                <a:ea typeface="+mn-ea"/>
                <a:cs typeface="+mn-cs"/>
                <a:hlinkClick r:id="rId7" tooltip="Octet (computing)"/>
              </a:rPr>
              <a:t>octets</a:t>
            </a:r>
            <a:r>
              <a:rPr lang="en-US"/>
              <a:t>) of a hardware address. Ethernet address length is 6.Protocol length (PLEN)Length (in octets) of internetwork addresses. The internetwork protocol is specified in PTYPE. Example: IPv4 address length is 4.OperationSpecifies the operation that the sender is performing: 1 for request, 2 for </a:t>
            </a:r>
            <a:r>
              <a:rPr lang="en-US" err="1"/>
              <a:t>reply.Sender</a:t>
            </a:r>
            <a:r>
              <a:rPr lang="en-US"/>
              <a:t> hardware address (SHA)Media address of the sender. In an ARP request this field is used to indicate the address of the host sending the request. In an ARP reply this field is used to indicate the address of the host that the request was looking </a:t>
            </a:r>
            <a:r>
              <a:rPr lang="en-US" err="1"/>
              <a:t>for.Sender</a:t>
            </a:r>
            <a:r>
              <a:rPr lang="en-US"/>
              <a:t> protocol address (SPA)Internetwork address of the </a:t>
            </a:r>
            <a:r>
              <a:rPr lang="en-US" err="1"/>
              <a:t>sender.Target</a:t>
            </a:r>
            <a:r>
              <a:rPr lang="en-US"/>
              <a:t> hardware address (THA)Media address of the intended receiver. In an ARP request this field is ignored. In an ARP reply this field is used to indicate the address of the host that originated the ARP </a:t>
            </a:r>
            <a:r>
              <a:rPr lang="en-US" err="1"/>
              <a:t>request.Target</a:t>
            </a:r>
            <a:r>
              <a:rPr lang="en-US"/>
              <a:t> protocol address (TPA)Internetwork address of the intended </a:t>
            </a:r>
            <a:r>
              <a:rPr lang="en-US" err="1"/>
              <a:t>receiver.</a:t>
            </a:r>
            <a:r>
              <a:rPr lang="en-US" sz="1200" b="0" i="0" kern="1200" err="1">
                <a:solidFill>
                  <a:schemeClr val="tx1"/>
                </a:solidFill>
                <a:effectLst/>
                <a:latin typeface="+mn-lt"/>
                <a:ea typeface="+mn-ea"/>
                <a:cs typeface="+mn-cs"/>
              </a:rPr>
              <a:t>ARP</a:t>
            </a:r>
            <a:r>
              <a:rPr lang="en-US" sz="1200" b="0" i="0" kern="1200">
                <a:solidFill>
                  <a:schemeClr val="tx1"/>
                </a:solidFill>
                <a:effectLst/>
                <a:latin typeface="+mn-lt"/>
                <a:ea typeface="+mn-ea"/>
                <a:cs typeface="+mn-cs"/>
              </a:rPr>
              <a:t> protocol parameter values have been standardized and are maintained by the </a:t>
            </a:r>
            <a:r>
              <a:rPr lang="en-US" sz="1200" b="0" i="0" u="none" strike="noStrike" kern="1200">
                <a:solidFill>
                  <a:schemeClr val="tx1"/>
                </a:solidFill>
                <a:effectLst/>
                <a:latin typeface="+mn-lt"/>
                <a:ea typeface="+mn-ea"/>
                <a:cs typeface="+mn-cs"/>
                <a:hlinkClick r:id="rId8" tooltip="Internet Assigned Numbers Authority"/>
              </a:rPr>
              <a:t>Internet Assigned Numbers Authority</a:t>
            </a:r>
            <a:r>
              <a:rPr lang="en-US" sz="1200" b="0" i="0" kern="1200">
                <a:solidFill>
                  <a:schemeClr val="tx1"/>
                </a:solidFill>
                <a:effectLst/>
                <a:latin typeface="+mn-lt"/>
                <a:ea typeface="+mn-ea"/>
                <a:cs typeface="+mn-cs"/>
              </a:rPr>
              <a:t> (IANA).</a:t>
            </a:r>
            <a:r>
              <a:rPr lang="en-US" sz="1200" b="0" i="0" u="none" strike="noStrike" kern="1200" baseline="30000">
                <a:solidFill>
                  <a:schemeClr val="tx1"/>
                </a:solidFill>
                <a:effectLst/>
                <a:latin typeface="+mn-lt"/>
                <a:ea typeface="+mn-ea"/>
                <a:cs typeface="+mn-cs"/>
                <a:hlinkClick r:id="rId9"/>
              </a:rPr>
              <a:t>[6]</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t>
            </a:r>
            <a:r>
              <a:rPr lang="en-US" sz="1200" b="0" i="0" u="none" strike="noStrike" kern="1200" err="1">
                <a:solidFill>
                  <a:schemeClr val="tx1"/>
                </a:solidFill>
                <a:effectLst/>
                <a:latin typeface="+mn-lt"/>
                <a:ea typeface="+mn-ea"/>
                <a:cs typeface="+mn-cs"/>
                <a:hlinkClick r:id="rId3" tooltip="EtherType"/>
              </a:rPr>
              <a:t>EtherType</a:t>
            </a:r>
            <a:r>
              <a:rPr lang="en-US" sz="1200" b="0" i="0" kern="1200">
                <a:solidFill>
                  <a:schemeClr val="tx1"/>
                </a:solidFill>
                <a:effectLst/>
                <a:latin typeface="+mn-lt"/>
                <a:ea typeface="+mn-ea"/>
                <a:cs typeface="+mn-cs"/>
              </a:rPr>
              <a:t> for ARP is 0x0806. This appears in the Ethernet frame header when the payload is an ARP packet and is not to be confused with PTYPE, which appears within this encapsulated ARP packet.</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19</a:t>
            </a:fld>
            <a:endParaRPr lang="en-US"/>
          </a:p>
        </p:txBody>
      </p:sp>
    </p:spTree>
    <p:extLst>
      <p:ext uri="{BB962C8B-B14F-4D97-AF65-F5344CB8AC3E}">
        <p14:creationId xmlns:p14="http://schemas.microsoft.com/office/powerpoint/2010/main" val="938508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20</a:t>
            </a:fld>
            <a:endParaRPr lang="en-US"/>
          </a:p>
        </p:txBody>
      </p:sp>
    </p:spTree>
    <p:extLst>
      <p:ext uri="{BB962C8B-B14F-4D97-AF65-F5344CB8AC3E}">
        <p14:creationId xmlns:p14="http://schemas.microsoft.com/office/powerpoint/2010/main" val="159867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21</a:t>
            </a:fld>
            <a:endParaRPr lang="en-US"/>
          </a:p>
        </p:txBody>
      </p:sp>
    </p:spTree>
    <p:extLst>
      <p:ext uri="{BB962C8B-B14F-4D97-AF65-F5344CB8AC3E}">
        <p14:creationId xmlns:p14="http://schemas.microsoft.com/office/powerpoint/2010/main" val="51971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Established in 1947, the International Organization for Standardization (ISO) was formed to bring together the standards bodies from countries around the world. Their definition of the model for Open Systems Interconnection, or OSI, is used to define modes of interconnection between different components in a networking system. This means that the physical method of transport can be designed independently of the protocols and applications running over it. For example, TCP/IP can be run over both Ethernet and FDDI networks, and Novell’s IPX and Apple’s AppleTalk protocols can both be run over Token Ring networks. These are examples of having independence between the physical network type and the upper layer protocols running across them. Consider also, two TCP/IP-enabled end systems communicating across a multitude of different network types, such as Ethernet, Frame Relay, and ATM. When we talk about Layer 2 and Layer 3 networking, it is these layers that we’re referring to, and logically the further up the OSI model we move, the greater intelligence we can use in networking decisions. Each layer plays its part in moving data from one device to another across a network infrastructure by providing a standard interface to the surrounding layers.</a:t>
            </a:r>
          </a:p>
        </p:txBody>
      </p:sp>
      <p:sp>
        <p:nvSpPr>
          <p:cNvPr id="4" name="Slide Number Placeholder 3"/>
          <p:cNvSpPr>
            <a:spLocks noGrp="1"/>
          </p:cNvSpPr>
          <p:nvPr>
            <p:ph type="sldNum" sz="quarter" idx="5"/>
          </p:nvPr>
        </p:nvSpPr>
        <p:spPr/>
        <p:txBody>
          <a:bodyPr/>
          <a:lstStyle/>
          <a:p>
            <a:fld id="{A268BF71-C841-FC47-8625-7E39BB7FC863}" type="slidenum">
              <a:rPr lang="en-US" smtClean="0"/>
              <a:t>2</a:t>
            </a:fld>
            <a:endParaRPr lang="en-US"/>
          </a:p>
        </p:txBody>
      </p:sp>
    </p:spTree>
    <p:extLst>
      <p:ext uri="{BB962C8B-B14F-4D97-AF65-F5344CB8AC3E}">
        <p14:creationId xmlns:p14="http://schemas.microsoft.com/office/powerpoint/2010/main" val="1063740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ARP spoofing</a:t>
            </a:r>
            <a:r>
              <a:rPr lang="en-US" sz="1200" b="0" i="0" kern="1200">
                <a:solidFill>
                  <a:schemeClr val="tx1"/>
                </a:solidFill>
                <a:effectLst/>
                <a:latin typeface="+mn-lt"/>
                <a:ea typeface="+mn-ea"/>
                <a:cs typeface="+mn-cs"/>
              </a:rPr>
              <a:t> is a type of attack in which a malicious actor sends falsified </a:t>
            </a:r>
            <a:r>
              <a:rPr lang="en-US" sz="1200" b="1" i="0" kern="1200">
                <a:solidFill>
                  <a:schemeClr val="tx1"/>
                </a:solidFill>
                <a:effectLst/>
                <a:latin typeface="+mn-lt"/>
                <a:ea typeface="+mn-ea"/>
                <a:cs typeface="+mn-cs"/>
              </a:rPr>
              <a:t>ARP</a:t>
            </a:r>
            <a:r>
              <a:rPr lang="en-US" sz="1200" b="0" i="0" kern="1200">
                <a:solidFill>
                  <a:schemeClr val="tx1"/>
                </a:solidFill>
                <a:effectLst/>
                <a:latin typeface="+mn-lt"/>
                <a:ea typeface="+mn-ea"/>
                <a:cs typeface="+mn-cs"/>
              </a:rPr>
              <a:t> (Address Resolution Protocol) messages over a local area network. </a:t>
            </a:r>
          </a:p>
          <a:p>
            <a:r>
              <a:rPr lang="en-US" sz="1200" b="0" i="0" kern="1200">
                <a:solidFill>
                  <a:schemeClr val="tx1"/>
                </a:solidFill>
                <a:effectLst/>
                <a:latin typeface="+mn-lt"/>
                <a:ea typeface="+mn-ea"/>
                <a:cs typeface="+mn-cs"/>
              </a:rPr>
              <a:t>The attacker chooses its target and begins sending ARP packets across the LAN that contain the attacker’s MAC address and the target’s IP address.</a:t>
            </a:r>
          </a:p>
          <a:p>
            <a:r>
              <a:rPr lang="en-US" sz="1200" b="0" i="0" kern="1200">
                <a:solidFill>
                  <a:schemeClr val="tx1"/>
                </a:solidFill>
                <a:effectLst/>
                <a:latin typeface="+mn-lt"/>
                <a:ea typeface="+mn-ea"/>
                <a:cs typeface="+mn-cs"/>
              </a:rPr>
              <a:t>As other hosts on the LAN cache the spoofed ARP packets, data that those hosts send to the victim will go to the attacker instead. From here, the attacker can steal data or launch a more sophisticated follow-up attack</a:t>
            </a:r>
          </a:p>
        </p:txBody>
      </p:sp>
      <p:sp>
        <p:nvSpPr>
          <p:cNvPr id="4" name="Slide Number Placeholder 3"/>
          <p:cNvSpPr>
            <a:spLocks noGrp="1"/>
          </p:cNvSpPr>
          <p:nvPr>
            <p:ph type="sldNum" sz="quarter" idx="5"/>
          </p:nvPr>
        </p:nvSpPr>
        <p:spPr/>
        <p:txBody>
          <a:bodyPr/>
          <a:lstStyle/>
          <a:p>
            <a:fld id="{A268BF71-C841-FC47-8625-7E39BB7FC863}" type="slidenum">
              <a:rPr lang="en-US" smtClean="0"/>
              <a:t>22</a:t>
            </a:fld>
            <a:endParaRPr lang="en-US"/>
          </a:p>
        </p:txBody>
      </p:sp>
    </p:spTree>
    <p:extLst>
      <p:ext uri="{BB962C8B-B14F-4D97-AF65-F5344CB8AC3E}">
        <p14:creationId xmlns:p14="http://schemas.microsoft.com/office/powerpoint/2010/main" val="163139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IEEE 802.1Q</a:t>
            </a:r>
            <a:r>
              <a:rPr lang="en-US" sz="1200" b="0" i="0" kern="1200">
                <a:solidFill>
                  <a:schemeClr val="tx1"/>
                </a:solidFill>
                <a:effectLst/>
                <a:latin typeface="+mn-lt"/>
                <a:ea typeface="+mn-ea"/>
                <a:cs typeface="+mn-cs"/>
              </a:rPr>
              <a:t>, often referred to as </a:t>
            </a:r>
            <a:r>
              <a:rPr lang="en-US" sz="1200" b="1" i="0" kern="1200">
                <a:solidFill>
                  <a:schemeClr val="tx1"/>
                </a:solidFill>
                <a:effectLst/>
                <a:latin typeface="+mn-lt"/>
                <a:ea typeface="+mn-ea"/>
                <a:cs typeface="+mn-cs"/>
              </a:rPr>
              <a:t>Dot1q</a:t>
            </a:r>
            <a:r>
              <a:rPr lang="en-US" sz="1200" b="0" i="0" kern="1200">
                <a:solidFill>
                  <a:schemeClr val="tx1"/>
                </a:solidFill>
                <a:effectLst/>
                <a:latin typeface="+mn-lt"/>
                <a:ea typeface="+mn-ea"/>
                <a:cs typeface="+mn-cs"/>
              </a:rPr>
              <a:t>, is the </a:t>
            </a:r>
            <a:r>
              <a:rPr lang="en-US" sz="1200" b="0" i="0" u="none" strike="noStrike" kern="1200">
                <a:solidFill>
                  <a:schemeClr val="tx1"/>
                </a:solidFill>
                <a:effectLst/>
                <a:latin typeface="+mn-lt"/>
                <a:ea typeface="+mn-ea"/>
                <a:cs typeface="+mn-cs"/>
                <a:hlinkClick r:id="rId3" tooltip="Quality of service"/>
              </a:rPr>
              <a:t>networking</a:t>
            </a:r>
            <a:r>
              <a:rPr lang="en-US" sz="1200" b="0" i="0" kern="1200">
                <a:solidFill>
                  <a:schemeClr val="tx1"/>
                </a:solidFill>
                <a:effectLst/>
                <a:latin typeface="+mn-lt"/>
                <a:ea typeface="+mn-ea"/>
                <a:cs typeface="+mn-cs"/>
              </a:rPr>
              <a:t> standard that supports </a:t>
            </a:r>
            <a:r>
              <a:rPr lang="en-US" sz="1200" b="0" i="0" u="none" strike="noStrike" kern="1200">
                <a:solidFill>
                  <a:schemeClr val="tx1"/>
                </a:solidFill>
                <a:effectLst/>
                <a:latin typeface="+mn-lt"/>
                <a:ea typeface="+mn-ea"/>
                <a:cs typeface="+mn-cs"/>
                <a:hlinkClick r:id="rId4" tooltip="Virtual LAN"/>
              </a:rPr>
              <a:t>virtual LANs</a:t>
            </a:r>
            <a:r>
              <a:rPr lang="en-US" sz="1200" b="0" i="0" kern="1200">
                <a:solidFill>
                  <a:schemeClr val="tx1"/>
                </a:solidFill>
                <a:effectLst/>
                <a:latin typeface="+mn-lt"/>
                <a:ea typeface="+mn-ea"/>
                <a:cs typeface="+mn-cs"/>
              </a:rPr>
              <a:t> (VLANs) on an </a:t>
            </a:r>
            <a:r>
              <a:rPr lang="en-US" sz="1200" b="0" i="0" u="none" strike="noStrike" kern="1200">
                <a:solidFill>
                  <a:schemeClr val="tx1"/>
                </a:solidFill>
                <a:effectLst/>
                <a:latin typeface="+mn-lt"/>
                <a:ea typeface="+mn-ea"/>
                <a:cs typeface="+mn-cs"/>
                <a:hlinkClick r:id="rId5" tooltip="Computer network"/>
              </a:rPr>
              <a:t>IEEE 802.3</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6" tooltip="Ethernet"/>
              </a:rPr>
              <a:t>Ethernet</a:t>
            </a:r>
            <a:r>
              <a:rPr lang="en-US" sz="1200" b="0" i="0" kern="1200">
                <a:solidFill>
                  <a:schemeClr val="tx1"/>
                </a:solidFill>
                <a:effectLst/>
                <a:latin typeface="+mn-lt"/>
                <a:ea typeface="+mn-ea"/>
                <a:cs typeface="+mn-cs"/>
              </a:rPr>
              <a:t> network. The standard defines a system of </a:t>
            </a:r>
            <a:r>
              <a:rPr lang="en-US" sz="1200" b="1" i="0" kern="1200">
                <a:solidFill>
                  <a:schemeClr val="tx1"/>
                </a:solidFill>
                <a:effectLst/>
                <a:latin typeface="+mn-lt"/>
                <a:ea typeface="+mn-ea"/>
                <a:cs typeface="+mn-cs"/>
              </a:rPr>
              <a:t>VLAN tagging</a:t>
            </a:r>
            <a:r>
              <a:rPr lang="en-US" sz="1200" b="0" i="0" kern="1200">
                <a:solidFill>
                  <a:schemeClr val="tx1"/>
                </a:solidFill>
                <a:effectLst/>
                <a:latin typeface="+mn-lt"/>
                <a:ea typeface="+mn-ea"/>
                <a:cs typeface="+mn-cs"/>
              </a:rPr>
              <a:t> for </a:t>
            </a:r>
            <a:r>
              <a:rPr lang="en-US" sz="1200" b="0" i="0" u="none" strike="noStrike" kern="1200">
                <a:solidFill>
                  <a:schemeClr val="tx1"/>
                </a:solidFill>
                <a:effectLst/>
                <a:latin typeface="+mn-lt"/>
                <a:ea typeface="+mn-ea"/>
                <a:cs typeface="+mn-cs"/>
                <a:hlinkClick r:id="rId7" tooltip="Ethernet frame"/>
              </a:rPr>
              <a:t>Ethernet frames</a:t>
            </a:r>
            <a:r>
              <a:rPr lang="en-US" sz="1200" b="0" i="0" kern="1200">
                <a:solidFill>
                  <a:schemeClr val="tx1"/>
                </a:solidFill>
                <a:effectLst/>
                <a:latin typeface="+mn-lt"/>
                <a:ea typeface="+mn-ea"/>
                <a:cs typeface="+mn-cs"/>
              </a:rPr>
              <a:t> and the accompanying procedures to be used by </a:t>
            </a:r>
            <a:r>
              <a:rPr lang="en-US" sz="1200" b="0" i="0" u="none" strike="noStrike" kern="1200">
                <a:solidFill>
                  <a:schemeClr val="tx1"/>
                </a:solidFill>
                <a:effectLst/>
                <a:latin typeface="+mn-lt"/>
                <a:ea typeface="+mn-ea"/>
                <a:cs typeface="+mn-cs"/>
                <a:hlinkClick r:id="rId8" tooltip="Bridging (networking)"/>
              </a:rPr>
              <a:t>bridges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9" tooltip="Network switch"/>
              </a:rPr>
              <a:t>switches</a:t>
            </a:r>
            <a:r>
              <a:rPr lang="en-US" sz="1200" b="0" i="0" kern="1200">
                <a:solidFill>
                  <a:schemeClr val="tx1"/>
                </a:solidFill>
                <a:effectLst/>
                <a:latin typeface="+mn-lt"/>
                <a:ea typeface="+mn-ea"/>
                <a:cs typeface="+mn-cs"/>
              </a:rPr>
              <a:t> in handling such frames. The standard also contains provisions for a </a:t>
            </a:r>
            <a:r>
              <a:rPr lang="en-US" sz="1200" b="0" i="0" u="none" strike="noStrike" kern="1200">
                <a:solidFill>
                  <a:schemeClr val="tx1"/>
                </a:solidFill>
                <a:effectLst/>
                <a:latin typeface="+mn-lt"/>
                <a:ea typeface="+mn-ea"/>
                <a:cs typeface="+mn-cs"/>
                <a:hlinkClick r:id="rId10"/>
              </a:rPr>
              <a:t>quality-of-service</a:t>
            </a:r>
            <a:r>
              <a:rPr lang="en-US" sz="1200" b="0" i="0" kern="1200">
                <a:solidFill>
                  <a:schemeClr val="tx1"/>
                </a:solidFill>
                <a:effectLst/>
                <a:latin typeface="+mn-lt"/>
                <a:ea typeface="+mn-ea"/>
                <a:cs typeface="+mn-cs"/>
              </a:rPr>
              <a:t> prioritization scheme commonly known as </a:t>
            </a:r>
            <a:r>
              <a:rPr lang="en-US" sz="1200" b="0" i="0" u="none" strike="noStrike" kern="1200">
                <a:solidFill>
                  <a:schemeClr val="tx1"/>
                </a:solidFill>
                <a:effectLst/>
                <a:latin typeface="+mn-lt"/>
                <a:ea typeface="+mn-ea"/>
                <a:cs typeface="+mn-cs"/>
                <a:hlinkClick r:id="rId11" tooltip="IEEE 802.1p"/>
              </a:rPr>
              <a:t>IEEE 802.1p</a:t>
            </a:r>
            <a:r>
              <a:rPr lang="en-US" sz="1200" b="0" i="0" kern="1200">
                <a:solidFill>
                  <a:schemeClr val="tx1"/>
                </a:solidFill>
                <a:effectLst/>
                <a:latin typeface="+mn-lt"/>
                <a:ea typeface="+mn-ea"/>
                <a:cs typeface="+mn-cs"/>
              </a:rPr>
              <a:t> and defines the </a:t>
            </a:r>
            <a:r>
              <a:rPr lang="en-US" sz="1200" b="0" i="0" u="none" strike="noStrike" kern="1200">
                <a:solidFill>
                  <a:schemeClr val="tx1"/>
                </a:solidFill>
                <a:effectLst/>
                <a:latin typeface="+mn-lt"/>
                <a:ea typeface="+mn-ea"/>
                <a:cs typeface="+mn-cs"/>
                <a:hlinkClick r:id="rId12" tooltip="Generic Attribute Registration Protocol"/>
              </a:rPr>
              <a:t>Generic Attribute Registration Protocol</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Portions of the network which are VLAN-aware (i.e., IEEE 802.1Q conformant) can include VLAN tags. When a frame enters the VLAN-aware portion of the network, a tag is added to represent the VLAN membership.</a:t>
            </a:r>
            <a:r>
              <a:rPr lang="en-US" sz="1200" b="0" i="0" u="none" strike="noStrike" kern="1200" baseline="30000">
                <a:solidFill>
                  <a:schemeClr val="tx1"/>
                </a:solidFill>
                <a:effectLst/>
                <a:latin typeface="+mn-lt"/>
                <a:ea typeface="+mn-ea"/>
                <a:cs typeface="+mn-cs"/>
                <a:hlinkClick r:id="rId13"/>
              </a:rPr>
              <a:t>[a]</a:t>
            </a:r>
            <a:r>
              <a:rPr lang="en-US" sz="1200" b="0" i="0" kern="1200">
                <a:solidFill>
                  <a:schemeClr val="tx1"/>
                </a:solidFill>
                <a:effectLst/>
                <a:latin typeface="+mn-lt"/>
                <a:ea typeface="+mn-ea"/>
                <a:cs typeface="+mn-cs"/>
              </a:rPr>
              <a:t> Each frame must be distinguishable as being within exactly one VLAN. A frame in the VLAN-aware portion of the network that does not contain a VLAN tag is assumed to be flowing on the </a:t>
            </a:r>
            <a:r>
              <a:rPr lang="en-US" sz="1200" b="1" i="0" kern="1200">
                <a:solidFill>
                  <a:schemeClr val="tx1"/>
                </a:solidFill>
                <a:effectLst/>
                <a:latin typeface="+mn-lt"/>
                <a:ea typeface="+mn-ea"/>
                <a:cs typeface="+mn-cs"/>
              </a:rPr>
              <a:t>native VLAN</a:t>
            </a:r>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23</a:t>
            </a:fld>
            <a:endParaRPr lang="en-US"/>
          </a:p>
        </p:txBody>
      </p:sp>
    </p:spTree>
    <p:extLst>
      <p:ext uri="{BB962C8B-B14F-4D97-AF65-F5344CB8AC3E}">
        <p14:creationId xmlns:p14="http://schemas.microsoft.com/office/powerpoint/2010/main" val="300326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24</a:t>
            </a:fld>
            <a:endParaRPr lang="en-US"/>
          </a:p>
        </p:txBody>
      </p:sp>
    </p:spTree>
    <p:extLst>
      <p:ext uri="{BB962C8B-B14F-4D97-AF65-F5344CB8AC3E}">
        <p14:creationId xmlns:p14="http://schemas.microsoft.com/office/powerpoint/2010/main" val="2826170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is part of the Internet protocol suite as defined in RFC 792.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messages are typically used for diagnostic or control purposes or generated in response to errors in IP operations (as specified in RFC 1122).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errors are directed to the source IP address of the originating </a:t>
            </a:r>
            <a:r>
              <a:rPr lang="en-US" sz="1200" b="1" i="0" kern="1200">
                <a:solidFill>
                  <a:schemeClr val="tx1"/>
                </a:solidFill>
                <a:effectLst/>
                <a:latin typeface="+mn-lt"/>
                <a:ea typeface="+mn-ea"/>
                <a:cs typeface="+mn-cs"/>
              </a:rPr>
              <a:t>packet</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is implemented as part of the IP </a:t>
            </a:r>
            <a:r>
              <a:rPr lang="en-US" sz="1200" b="1" i="0" kern="1200">
                <a:solidFill>
                  <a:schemeClr val="tx1"/>
                </a:solidFill>
                <a:effectLst/>
                <a:latin typeface="+mn-lt"/>
                <a:ea typeface="+mn-ea"/>
                <a:cs typeface="+mn-cs"/>
              </a:rPr>
              <a:t>layer</a:t>
            </a:r>
            <a:r>
              <a:rPr lang="en-US" sz="1200" b="0" i="0" kern="1200">
                <a:solidFill>
                  <a:schemeClr val="tx1"/>
                </a:solidFill>
                <a:effectLst/>
                <a:latin typeface="+mn-lt"/>
                <a:ea typeface="+mn-ea"/>
                <a:cs typeface="+mn-cs"/>
              </a:rPr>
              <a:t>. So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processing can be viewed as occurring parallel to, or as part of, IP processing. Therefore, in the topic on TCP/IP-based layered network,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is shown as a </a:t>
            </a:r>
            <a:r>
              <a:rPr lang="en-US" sz="1200" b="1" i="0" kern="1200">
                <a:solidFill>
                  <a:schemeClr val="tx1"/>
                </a:solidFill>
                <a:effectLst/>
                <a:latin typeface="+mn-lt"/>
                <a:ea typeface="+mn-ea"/>
                <a:cs typeface="+mn-cs"/>
              </a:rPr>
              <a:t>layer</a:t>
            </a:r>
            <a:r>
              <a:rPr lang="en-US" sz="1200" b="0" i="0" kern="1200">
                <a:solidFill>
                  <a:schemeClr val="tx1"/>
                </a:solidFill>
                <a:effectLst/>
                <a:latin typeface="+mn-lt"/>
                <a:ea typeface="+mn-ea"/>
                <a:cs typeface="+mn-cs"/>
              </a:rPr>
              <a:t> 3 protocol. </a:t>
            </a:r>
            <a:r>
              <a:rPr lang="en-US" sz="1200" b="1" i="0" kern="1200">
                <a:solidFill>
                  <a:schemeClr val="tx1"/>
                </a:solidFill>
                <a:effectLst/>
                <a:latin typeface="+mn-lt"/>
                <a:ea typeface="+mn-ea"/>
                <a:cs typeface="+mn-cs"/>
              </a:rPr>
              <a:t>ICMP</a:t>
            </a:r>
            <a:r>
              <a:rPr lang="en-US" sz="1200" b="0" i="0" kern="1200">
                <a:solidFill>
                  <a:schemeClr val="tx1"/>
                </a:solidFill>
                <a:effectLst/>
                <a:latin typeface="+mn-lt"/>
                <a:ea typeface="+mn-ea"/>
                <a:cs typeface="+mn-cs"/>
              </a:rPr>
              <a:t> is probably most well known as the message protocol used for the ping command.</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25</a:t>
            </a:fld>
            <a:endParaRPr lang="en-US"/>
          </a:p>
        </p:txBody>
      </p:sp>
    </p:spTree>
    <p:extLst>
      <p:ext uri="{BB962C8B-B14F-4D97-AF65-F5344CB8AC3E}">
        <p14:creationId xmlns:p14="http://schemas.microsoft.com/office/powerpoint/2010/main" val="2777893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popular ICMP types are 8 for eco request, and 0 for eco reply (pings)</a:t>
            </a:r>
          </a:p>
        </p:txBody>
      </p:sp>
      <p:sp>
        <p:nvSpPr>
          <p:cNvPr id="4" name="Slide Number Placeholder 3"/>
          <p:cNvSpPr>
            <a:spLocks noGrp="1"/>
          </p:cNvSpPr>
          <p:nvPr>
            <p:ph type="sldNum" sz="quarter" idx="5"/>
          </p:nvPr>
        </p:nvSpPr>
        <p:spPr/>
        <p:txBody>
          <a:bodyPr/>
          <a:lstStyle/>
          <a:p>
            <a:fld id="{A268BF71-C841-FC47-8625-7E39BB7FC863}" type="slidenum">
              <a:rPr lang="en-US" smtClean="0"/>
              <a:t>26</a:t>
            </a:fld>
            <a:endParaRPr lang="en-US"/>
          </a:p>
        </p:txBody>
      </p:sp>
    </p:spTree>
    <p:extLst>
      <p:ext uri="{BB962C8B-B14F-4D97-AF65-F5344CB8AC3E}">
        <p14:creationId xmlns:p14="http://schemas.microsoft.com/office/powerpoint/2010/main" val="89354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27</a:t>
            </a:fld>
            <a:endParaRPr lang="en-US"/>
          </a:p>
        </p:txBody>
      </p:sp>
    </p:spTree>
    <p:extLst>
      <p:ext uri="{BB962C8B-B14F-4D97-AF65-F5344CB8AC3E}">
        <p14:creationId xmlns:p14="http://schemas.microsoft.com/office/powerpoint/2010/main" val="324698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Router Advertisement and Solicitation</a:t>
            </a:r>
          </a:p>
          <a:p>
            <a:r>
              <a:rPr lang="en-US" sz="1200" b="0" i="0" kern="1200">
                <a:solidFill>
                  <a:schemeClr val="tx1"/>
                </a:solidFill>
                <a:effectLst/>
                <a:latin typeface="+mn-lt"/>
                <a:ea typeface="+mn-ea"/>
                <a:cs typeface="+mn-cs"/>
              </a:rPr>
              <a:t>The Router Solicitation and Router Advertisement messages are used as part of the Internet Router Discovery Protocol (IRDP), which is defined in RFC1256. This is a method for hosts to discover </a:t>
            </a:r>
            <a:r>
              <a:rPr lang="en-US" sz="1200" b="0" i="0" kern="1200" err="1">
                <a:solidFill>
                  <a:schemeClr val="tx1"/>
                </a:solidFill>
                <a:effectLst/>
                <a:latin typeface="+mn-lt"/>
                <a:ea typeface="+mn-ea"/>
                <a:cs typeface="+mn-cs"/>
              </a:rPr>
              <a:t>neighbouring</a:t>
            </a:r>
            <a:r>
              <a:rPr lang="en-US" sz="1200" b="0" i="0" kern="1200">
                <a:solidFill>
                  <a:schemeClr val="tx1"/>
                </a:solidFill>
                <a:effectLst/>
                <a:latin typeface="+mn-lt"/>
                <a:ea typeface="+mn-ea"/>
                <a:cs typeface="+mn-cs"/>
              </a:rPr>
              <a:t> routers without any manual configuring or DHCP support.</a:t>
            </a:r>
          </a:p>
          <a:p>
            <a:r>
              <a:rPr lang="en-US" sz="1200" b="0" i="0" kern="1200">
                <a:solidFill>
                  <a:schemeClr val="tx1"/>
                </a:solidFill>
                <a:effectLst/>
                <a:latin typeface="+mn-lt"/>
                <a:ea typeface="+mn-ea"/>
                <a:cs typeface="+mn-cs"/>
              </a:rPr>
              <a:t>The Solicitation (type 10) message is sent by a host to multicast address 224.0.0.2, to request any routers on the local segment to identify themselves. Any routers that receive this message (and support IRDP) will reply with the Advertisement (type 9) message to announce their IP address as available for routing. Routers may also send the Advertisement message unsolicited on occasion (as more of an advertisement than a response).</a:t>
            </a:r>
          </a:p>
          <a:p>
            <a:r>
              <a:rPr lang="en-US" sz="1200" b="0" i="0" kern="1200">
                <a:solidFill>
                  <a:schemeClr val="tx1"/>
                </a:solidFill>
                <a:effectLst/>
                <a:latin typeface="+mn-lt"/>
                <a:ea typeface="+mn-ea"/>
                <a:cs typeface="+mn-cs"/>
              </a:rPr>
              <a:t>If more than one router on the local segment responds, the host will pick the first response. If the host makes a poor choice, ICMP redirects will be used to make routing more efficient.</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28</a:t>
            </a:fld>
            <a:endParaRPr lang="en-US"/>
          </a:p>
        </p:txBody>
      </p:sp>
    </p:spTree>
    <p:extLst>
      <p:ext uri="{BB962C8B-B14F-4D97-AF65-F5344CB8AC3E}">
        <p14:creationId xmlns:p14="http://schemas.microsoft.com/office/powerpoint/2010/main" val="188641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29</a:t>
            </a:fld>
            <a:endParaRPr lang="en-US"/>
          </a:p>
        </p:txBody>
      </p:sp>
    </p:spTree>
    <p:extLst>
      <p:ext uri="{BB962C8B-B14F-4D97-AF65-F5344CB8AC3E}">
        <p14:creationId xmlns:p14="http://schemas.microsoft.com/office/powerpoint/2010/main" val="1389671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Layer 3 IP protocol is principally a connectionless and best-efforts delivery mechanism, there is a requirement for many applications to ensure the correctly sequenced delivery of all packets within a conversation. Consequently, many applications will use Transport Control Protocol (TCP) at Layer 4 to guarantee successful delivery. TCP has several characteristics built in to ensure this delivery: </a:t>
            </a:r>
          </a:p>
          <a:p>
            <a:pPr marL="171450" indent="-171450">
              <a:buFont typeface="Arial" panose="020B0604020202020204" pitchFamily="34" charset="0"/>
              <a:buChar char="•"/>
            </a:pPr>
            <a:r>
              <a:rPr lang="en-US"/>
              <a:t>Checksum: The TCP header contains a 16-bit data checksum that is computed from all other data elements in the TCP header. The receiving end station uses this checksum to ensure that the packet arrived without corruption. </a:t>
            </a:r>
          </a:p>
          <a:p>
            <a:pPr marL="171450" indent="-171450">
              <a:buFont typeface="Arial" panose="020B0604020202020204" pitchFamily="34" charset="0"/>
              <a:buChar char="•"/>
            </a:pPr>
            <a:r>
              <a:rPr lang="en-US"/>
              <a:t>Sequence and acknowledgment numbers: Each octet of data sent and received by end stations has an associated sequence number associated with it. These sequence numbers are cumulative, whereby a certain sequence number inside the TCP header will be used to indicate that all data up to and including X should have been received. Sequence and acknowledgment numbering is used to bring the concept of order to packet delivery over IP. </a:t>
            </a:r>
          </a:p>
          <a:p>
            <a:pPr marL="171450" indent="-171450">
              <a:buFont typeface="Arial" panose="020B0604020202020204" pitchFamily="34" charset="0"/>
              <a:buChar char="•"/>
            </a:pPr>
            <a:r>
              <a:rPr lang="en-US"/>
              <a:t>Windowing: The TCP windowing technique allows two communicating end stations to build on the sequencing and acknowledgments above by removing the need for each sequence of data to be individually acknowledged. In LANs where packet loss is usually minimal, it is far more efficient to allow the sender to transmit several frames of data before an acknowledgment is sent. </a:t>
            </a:r>
          </a:p>
          <a:p>
            <a:pPr marL="0" indent="0">
              <a:buFont typeface="Arial" panose="020B0604020202020204" pitchFamily="34" charset="0"/>
              <a:buNone/>
            </a:pPr>
            <a:r>
              <a:rPr lang="en-US"/>
              <a:t>Along with these mechanisms, TCP must also be able to uniquely identify each conversation within an internetwork. a TCP port number is used, among other things, to identify the application process to the high OSI layers during the conversation. Within a TCP conversation, there are in fact two port numbers used: one to identify the sender’s listening port and the other to identify the receiver’s listening port. Depending on the direction of each individual frame in the conversation, these ports become either the source port or the destination port within the Layer 4 headers. This combination of source and destination ports, along with the Layer 3 IP addressing, gives TCP the ability to uniquely identify each conversation or session within an internetwork, even in the case of the Internet itself. The Lifecycle of a TCP Session Let’s put these concepts of addresses, ports, and sequencing numbers together and look at how a conversation between two end stations is initiated, sustained, and terminated. Throughout the following example, we will assume that the client is a PC (10.10.10.10) initiating a connection to a Web server (20.20.20.20).</a:t>
            </a:r>
          </a:p>
        </p:txBody>
      </p:sp>
      <p:sp>
        <p:nvSpPr>
          <p:cNvPr id="4" name="Slide Number Placeholder 3"/>
          <p:cNvSpPr>
            <a:spLocks noGrp="1"/>
          </p:cNvSpPr>
          <p:nvPr>
            <p:ph type="sldNum" sz="quarter" idx="5"/>
          </p:nvPr>
        </p:nvSpPr>
        <p:spPr/>
        <p:txBody>
          <a:bodyPr/>
          <a:lstStyle/>
          <a:p>
            <a:fld id="{A268BF71-C841-FC47-8625-7E39BB7FC863}" type="slidenum">
              <a:rPr lang="en-US" smtClean="0"/>
              <a:t>31</a:t>
            </a:fld>
            <a:endParaRPr lang="en-US"/>
          </a:p>
        </p:txBody>
      </p:sp>
    </p:spTree>
    <p:extLst>
      <p:ext uri="{BB962C8B-B14F-4D97-AF65-F5344CB8AC3E}">
        <p14:creationId xmlns:p14="http://schemas.microsoft.com/office/powerpoint/2010/main" val="687615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Before initiating the session, there are two pieces of information upon which the client must decide. First, in order to identify the session uniquely between itself and the server, it selects a TCP port number to represent the session. This port will be the source port for packets from the client to the server and the destination port for packets from the server to the client. The client will select the source port sequentially on a connection-by-connection basis starting from a value greater than 1024. Port numbers below 1024 are typically referred to as well-known ports and are used to identify well-known applications. </a:t>
            </a:r>
          </a:p>
          <a:p>
            <a:pPr marL="0" indent="0">
              <a:buNone/>
            </a:pPr>
            <a:r>
              <a:rPr lang="en-US"/>
              <a:t>The second element that needs to be decided by the client is the starting sequence number. This will be selected based on an internal 32-bit clock that ensures both randomness and that sequence numbers will not overlap should a lost packet reappear some time after its original transmission. </a:t>
            </a:r>
          </a:p>
          <a:p>
            <a:pPr marL="0" indent="0">
              <a:buNone/>
            </a:pPr>
            <a:endParaRPr lang="en-US"/>
          </a:p>
          <a:p>
            <a:pPr marL="0" indent="0">
              <a:buNone/>
            </a:pPr>
            <a:r>
              <a:rPr lang="en-US"/>
              <a:t>Just as with the TCP ports used by both the client and server, each side also uses its own sequence numbering to identify where within the session each frame fits. Once the client has determined these two variables, it is ready to send the first packet of the session and initiate the connection to the server. Using TCP flags, the client will indicate to the server that it wants to initiate a connection by setting the SYN or synchronize flag showing that this is the first pack in the session. In TCP terms, this element is the first packet in what is commonly referred to as the “three-way handshake.” This is simply because three packets are exchanged between the client and server to bring the TCP state into that which can transport data. Consequently, no Application layer data is transmitted until at least the fourth packet in the session.</a:t>
            </a:r>
          </a:p>
        </p:txBody>
      </p:sp>
      <p:sp>
        <p:nvSpPr>
          <p:cNvPr id="4" name="Slide Number Placeholder 3"/>
          <p:cNvSpPr>
            <a:spLocks noGrp="1"/>
          </p:cNvSpPr>
          <p:nvPr>
            <p:ph type="sldNum" sz="quarter" idx="5"/>
          </p:nvPr>
        </p:nvSpPr>
        <p:spPr/>
        <p:txBody>
          <a:bodyPr/>
          <a:lstStyle/>
          <a:p>
            <a:fld id="{A268BF71-C841-FC47-8625-7E39BB7FC863}" type="slidenum">
              <a:rPr lang="en-US" smtClean="0"/>
              <a:t>32</a:t>
            </a:fld>
            <a:endParaRPr lang="en-US"/>
          </a:p>
        </p:txBody>
      </p:sp>
    </p:spTree>
    <p:extLst>
      <p:ext uri="{BB962C8B-B14F-4D97-AF65-F5344CB8AC3E}">
        <p14:creationId xmlns:p14="http://schemas.microsoft.com/office/powerpoint/2010/main" val="271448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When referring to Ethernet transmission, the terms frame and packet are often used interchangeably. However, they are not one and the same. Frames are used to transmit information between two nodes on the same network using MAC address, and they are generated at Layer 2 of the OSI model.  In contrast, Packets are generated at Layer 3 and are used for transmitting information between different networks.</a:t>
            </a:r>
          </a:p>
          <a:p>
            <a:br>
              <a:rPr lang="en-US"/>
            </a:br>
            <a:r>
              <a:rPr lang="en-US" sz="1200" b="0" i="0" kern="1200">
                <a:solidFill>
                  <a:schemeClr val="tx1"/>
                </a:solidFill>
                <a:effectLst/>
                <a:latin typeface="+mn-lt"/>
                <a:ea typeface="+mn-ea"/>
                <a:cs typeface="+mn-cs"/>
              </a:rPr>
              <a:t>If you’re not familiar with the Open Systems Interconnection (OSI) model, it is the7-layer framework that describes how a network functions. Starting at the top, Layer 7 is the Application layer, which is essentially what the user encounters (think chrome). Layer 6 is the Presentation layer where data is prepared for the network format (think encryption). Layer 5 is the Session layer where two nodes are set up to communicate with each other. Layer 4 is the Transport layer that coordinates the transmission of data and determines the data rate and ensure error-free transmission. Layer 3 is the Network layer where packets are routed to various networks (across the internet). Layer 2 is the Data Link layer where information is sent from one device to another using MAC addresses and switching (think LAN). And last but not least is Layer 1, the Physical layer that includes the physical media needed for transmission (i.e., cable and radio frequency), and all its requirements, including pin layouts, voltages, performance parameters and more.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 data unit at layer 2, the </a:t>
            </a:r>
            <a:r>
              <a:rPr lang="en-US" sz="1200" b="0" i="0" u="none" strike="noStrike" kern="1200">
                <a:solidFill>
                  <a:schemeClr val="tx1"/>
                </a:solidFill>
                <a:effectLst/>
                <a:latin typeface="+mn-lt"/>
                <a:ea typeface="+mn-ea"/>
                <a:cs typeface="+mn-cs"/>
                <a:hlinkClick r:id="rId3" tooltip="Data link layer"/>
              </a:rPr>
              <a:t>data link layer</a:t>
            </a:r>
            <a:r>
              <a:rPr lang="en-US" sz="1200" b="0" i="0" kern="1200">
                <a:solidFill>
                  <a:schemeClr val="tx1"/>
                </a:solidFill>
                <a:effectLst/>
                <a:latin typeface="+mn-lt"/>
                <a:ea typeface="+mn-ea"/>
                <a:cs typeface="+mn-cs"/>
              </a:rPr>
              <a:t>, is a </a:t>
            </a:r>
            <a:r>
              <a:rPr lang="en-US" sz="1200" b="0" i="1" u="none" strike="noStrike" kern="1200">
                <a:solidFill>
                  <a:schemeClr val="tx1"/>
                </a:solidFill>
                <a:effectLst/>
                <a:latin typeface="+mn-lt"/>
                <a:ea typeface="+mn-ea"/>
                <a:cs typeface="+mn-cs"/>
                <a:hlinkClick r:id="rId4" tooltip="Ethernet frame"/>
              </a:rPr>
              <a:t>frame</a:t>
            </a:r>
            <a:r>
              <a:rPr lang="en-US" sz="1200" b="0" i="0" kern="1200">
                <a:solidFill>
                  <a:schemeClr val="tx1"/>
                </a:solidFill>
                <a:effectLst/>
                <a:latin typeface="+mn-lt"/>
                <a:ea typeface="+mn-ea"/>
                <a:cs typeface="+mn-cs"/>
              </a:rPr>
              <a:t>. </a:t>
            </a:r>
          </a:p>
          <a:p>
            <a:r>
              <a:rPr lang="en-US" sz="1200" b="0" i="1" kern="1200">
                <a:solidFill>
                  <a:schemeClr val="tx1"/>
                </a:solidFill>
                <a:effectLst/>
                <a:latin typeface="+mn-lt"/>
                <a:ea typeface="+mn-ea"/>
                <a:cs typeface="+mn-cs"/>
              </a:rPr>
              <a:t>packet</a:t>
            </a:r>
            <a:r>
              <a:rPr lang="en-US" sz="1200" b="0" i="0" kern="1200">
                <a:solidFill>
                  <a:schemeClr val="tx1"/>
                </a:solidFill>
                <a:effectLst/>
                <a:latin typeface="+mn-lt"/>
                <a:ea typeface="+mn-ea"/>
                <a:cs typeface="+mn-cs"/>
              </a:rPr>
              <a:t> strictly refers to a </a:t>
            </a:r>
            <a:r>
              <a:rPr lang="en-US" sz="1200" b="0" i="0" u="none" strike="noStrike" kern="1200">
                <a:solidFill>
                  <a:schemeClr val="tx1"/>
                </a:solidFill>
                <a:effectLst/>
                <a:latin typeface="+mn-lt"/>
                <a:ea typeface="+mn-ea"/>
                <a:cs typeface="+mn-cs"/>
                <a:hlinkClick r:id="rId5" tooltip="Network design"/>
              </a:rPr>
              <a:t>protocol data unit</a:t>
            </a:r>
            <a:r>
              <a:rPr lang="en-US" sz="1200" b="0" i="0" kern="1200">
                <a:solidFill>
                  <a:schemeClr val="tx1"/>
                </a:solidFill>
                <a:effectLst/>
                <a:latin typeface="+mn-lt"/>
                <a:ea typeface="+mn-ea"/>
                <a:cs typeface="+mn-cs"/>
              </a:rPr>
              <a:t> at layer 3, the </a:t>
            </a:r>
            <a:r>
              <a:rPr lang="en-US" sz="1200" b="0" i="0" u="none" strike="noStrike" kern="1200">
                <a:solidFill>
                  <a:schemeClr val="tx1"/>
                </a:solidFill>
                <a:effectLst/>
                <a:latin typeface="+mn-lt"/>
                <a:ea typeface="+mn-ea"/>
                <a:cs typeface="+mn-cs"/>
                <a:hlinkClick r:id="rId6"/>
              </a:rPr>
              <a:t>network layer</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layer 4, the </a:t>
            </a:r>
            <a:r>
              <a:rPr lang="en-US" sz="1200" b="0" i="0" u="none" strike="noStrike" kern="1200">
                <a:solidFill>
                  <a:schemeClr val="tx1"/>
                </a:solidFill>
                <a:effectLst/>
                <a:latin typeface="+mn-lt"/>
                <a:ea typeface="+mn-ea"/>
                <a:cs typeface="+mn-cs"/>
                <a:hlinkClick r:id="rId7" tooltip="Transport layer"/>
              </a:rPr>
              <a:t>transport layer</a:t>
            </a:r>
            <a:r>
              <a:rPr lang="en-US" sz="1200" b="0" i="0" kern="1200">
                <a:solidFill>
                  <a:schemeClr val="tx1"/>
                </a:solidFill>
                <a:effectLst/>
                <a:latin typeface="+mn-lt"/>
                <a:ea typeface="+mn-ea"/>
                <a:cs typeface="+mn-cs"/>
              </a:rPr>
              <a:t>, the data units are </a:t>
            </a:r>
            <a:r>
              <a:rPr lang="en-US" sz="1200" b="0" i="1" kern="1200">
                <a:solidFill>
                  <a:schemeClr val="tx1"/>
                </a:solidFill>
                <a:effectLst/>
                <a:latin typeface="+mn-lt"/>
                <a:ea typeface="+mn-ea"/>
                <a:cs typeface="+mn-cs"/>
              </a:rPr>
              <a:t>segments</a:t>
            </a:r>
            <a:r>
              <a:rPr lang="en-US" sz="1200" b="0" i="0" kern="1200">
                <a:solidFill>
                  <a:schemeClr val="tx1"/>
                </a:solidFill>
                <a:effectLst/>
                <a:latin typeface="+mn-lt"/>
                <a:ea typeface="+mn-ea"/>
                <a:cs typeface="+mn-cs"/>
              </a:rPr>
              <a:t> and </a:t>
            </a:r>
            <a:r>
              <a:rPr lang="en-US" sz="1200" b="0" i="1" kern="1200">
                <a:solidFill>
                  <a:schemeClr val="tx1"/>
                </a:solidFill>
                <a:effectLst/>
                <a:latin typeface="+mn-lt"/>
                <a:ea typeface="+mn-ea"/>
                <a:cs typeface="+mn-cs"/>
              </a:rPr>
              <a:t>datagrams</a:t>
            </a:r>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Thus, TCP/IP communication over </a:t>
            </a:r>
            <a:r>
              <a:rPr lang="en-US" sz="1200" b="0" i="0" u="none" strike="noStrike" kern="1200">
                <a:solidFill>
                  <a:schemeClr val="tx1"/>
                </a:solidFill>
                <a:effectLst/>
                <a:latin typeface="+mn-lt"/>
                <a:ea typeface="+mn-ea"/>
                <a:cs typeface="+mn-cs"/>
                <a:hlinkClick r:id="rId8" tooltip="Ethernet"/>
              </a:rPr>
              <a:t>Ethernet</a:t>
            </a:r>
            <a:r>
              <a:rPr lang="en-US" sz="1200" b="0" i="0" kern="1200">
                <a:solidFill>
                  <a:schemeClr val="tx1"/>
                </a:solidFill>
                <a:effectLst/>
                <a:latin typeface="+mn-lt"/>
                <a:ea typeface="+mn-ea"/>
                <a:cs typeface="+mn-cs"/>
              </a:rPr>
              <a:t>, a </a:t>
            </a:r>
            <a:r>
              <a:rPr lang="en-US" sz="1200" b="0" i="0" u="none" strike="noStrike" kern="1200">
                <a:solidFill>
                  <a:schemeClr val="tx1"/>
                </a:solidFill>
                <a:effectLst/>
                <a:latin typeface="+mn-lt"/>
                <a:ea typeface="+mn-ea"/>
                <a:cs typeface="+mn-cs"/>
                <a:hlinkClick r:id="rId9" tooltip="TCP segment"/>
              </a:rPr>
              <a:t>TCP segment</a:t>
            </a:r>
            <a:r>
              <a:rPr lang="en-US" sz="1200" b="0" i="0" kern="1200">
                <a:solidFill>
                  <a:schemeClr val="tx1"/>
                </a:solidFill>
                <a:effectLst/>
                <a:latin typeface="+mn-lt"/>
                <a:ea typeface="+mn-ea"/>
                <a:cs typeface="+mn-cs"/>
              </a:rPr>
              <a:t> is carried in one or more </a:t>
            </a:r>
            <a:r>
              <a:rPr lang="en-US" sz="1200" b="0" i="0" u="none" strike="noStrike" kern="1200">
                <a:solidFill>
                  <a:schemeClr val="tx1"/>
                </a:solidFill>
                <a:effectLst/>
                <a:latin typeface="+mn-lt"/>
                <a:ea typeface="+mn-ea"/>
                <a:cs typeface="+mn-cs"/>
                <a:hlinkClick r:id="rId10" tooltip="IP packet (disambiguation)"/>
              </a:rPr>
              <a:t>IP packets</a:t>
            </a:r>
            <a:r>
              <a:rPr lang="en-US" sz="1200" b="0" i="0" kern="1200">
                <a:solidFill>
                  <a:schemeClr val="tx1"/>
                </a:solidFill>
                <a:effectLst/>
                <a:latin typeface="+mn-lt"/>
                <a:ea typeface="+mn-ea"/>
                <a:cs typeface="+mn-cs"/>
              </a:rPr>
              <a:t>, which are each carried in one or more </a:t>
            </a:r>
            <a:r>
              <a:rPr lang="en-US" sz="1200" b="0" i="0" u="none" strike="noStrike" kern="1200">
                <a:solidFill>
                  <a:schemeClr val="tx1"/>
                </a:solidFill>
                <a:effectLst/>
                <a:latin typeface="+mn-lt"/>
                <a:ea typeface="+mn-ea"/>
                <a:cs typeface="+mn-cs"/>
                <a:hlinkClick r:id="rId11"/>
              </a:rPr>
              <a:t>Ethernet frames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3</a:t>
            </a:fld>
            <a:endParaRPr lang="en-US"/>
          </a:p>
        </p:txBody>
      </p:sp>
    </p:spTree>
    <p:extLst>
      <p:ext uri="{BB962C8B-B14F-4D97-AF65-F5344CB8AC3E}">
        <p14:creationId xmlns:p14="http://schemas.microsoft.com/office/powerpoint/2010/main" val="173733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connection has moved into the established state, data transmission can begin between the two end points. During this state, the ACK flag is always set and the two end stations use the sequence and acknowledgment numbering to track the successful delivery of each segment of data. </a:t>
            </a:r>
          </a:p>
          <a:p>
            <a:endParaRPr lang="en-US"/>
          </a:p>
          <a:p>
            <a:r>
              <a:rPr lang="en-US" sz="1200" b="1" i="0" kern="1200">
                <a:solidFill>
                  <a:schemeClr val="tx1"/>
                </a:solidFill>
                <a:effectLst/>
                <a:latin typeface="+mn-lt"/>
                <a:ea typeface="+mn-ea"/>
                <a:cs typeface="+mn-cs"/>
              </a:rPr>
              <a:t>TCP sequence number</a:t>
            </a:r>
          </a:p>
          <a:p>
            <a:r>
              <a:rPr lang="en-US" sz="1200" b="0" i="0" kern="1200">
                <a:solidFill>
                  <a:schemeClr val="tx1"/>
                </a:solidFill>
                <a:effectLst/>
                <a:latin typeface="+mn-lt"/>
                <a:ea typeface="+mn-ea"/>
                <a:cs typeface="+mn-cs"/>
              </a:rPr>
              <a:t>the TCP sequence number is 32 bits long</a:t>
            </a:r>
          </a:p>
          <a:p>
            <a:r>
              <a:rPr lang="en-US" sz="1200" b="0" i="0" kern="1200">
                <a:solidFill>
                  <a:schemeClr val="tx1"/>
                </a:solidFill>
                <a:effectLst/>
                <a:latin typeface="+mn-lt"/>
                <a:ea typeface="+mn-ea"/>
                <a:cs typeface="+mn-cs"/>
              </a:rPr>
              <a:t>the most significant byte of the number is sent first</a:t>
            </a:r>
          </a:p>
          <a:p>
            <a:r>
              <a:rPr lang="en-US" sz="1200" b="0" i="0" kern="1200">
                <a:solidFill>
                  <a:schemeClr val="tx1"/>
                </a:solidFill>
                <a:effectLst/>
                <a:latin typeface="+mn-lt"/>
                <a:ea typeface="+mn-ea"/>
                <a:cs typeface="+mn-cs"/>
              </a:rPr>
              <a:t>TCP sequence numbers count bytes rather than packets</a:t>
            </a:r>
          </a:p>
          <a:p>
            <a:r>
              <a:rPr lang="en-US" sz="1200" b="0" i="0" kern="1200">
                <a:solidFill>
                  <a:schemeClr val="tx1"/>
                </a:solidFill>
                <a:effectLst/>
                <a:latin typeface="+mn-lt"/>
                <a:ea typeface="+mn-ea"/>
                <a:cs typeface="+mn-cs"/>
              </a:rPr>
              <a:t>the sequence number in the header is the sequence number of the first byte in the data</a:t>
            </a:r>
          </a:p>
          <a:p>
            <a:r>
              <a:rPr lang="en-US" sz="1200" b="0" i="0" kern="1200">
                <a:solidFill>
                  <a:schemeClr val="tx1"/>
                </a:solidFill>
                <a:effectLst/>
                <a:latin typeface="+mn-lt"/>
                <a:ea typeface="+mn-ea"/>
                <a:cs typeface="+mn-cs"/>
              </a:rPr>
              <a:t>if there is no data, the sequence number is still set to the sequence number of the next byte that could be sent</a:t>
            </a:r>
          </a:p>
          <a:p>
            <a:r>
              <a:rPr lang="en-US" sz="1200" b="0" i="0" kern="1200">
                <a:solidFill>
                  <a:schemeClr val="tx1"/>
                </a:solidFill>
                <a:effectLst/>
                <a:latin typeface="+mn-lt"/>
                <a:ea typeface="+mn-ea"/>
                <a:cs typeface="+mn-cs"/>
              </a:rPr>
              <a:t>since a TCP connection is bidirectional, a different initial sequence number (ISN) is used in each direction: each peer picks the ISN it will use in sending data</a:t>
            </a:r>
          </a:p>
          <a:p>
            <a:endParaRPr lang="en-US"/>
          </a:p>
          <a:p>
            <a:r>
              <a:rPr lang="en-US" sz="1200" b="1" i="0" kern="1200">
                <a:solidFill>
                  <a:schemeClr val="tx1"/>
                </a:solidFill>
                <a:effectLst/>
                <a:latin typeface="+mn-lt"/>
                <a:ea typeface="+mn-ea"/>
                <a:cs typeface="+mn-cs"/>
              </a:rPr>
              <a:t>TCP acknowledgement number</a:t>
            </a:r>
          </a:p>
          <a:p>
            <a:r>
              <a:rPr lang="en-US" sz="1200" b="0" i="0" kern="1200">
                <a:solidFill>
                  <a:schemeClr val="tx1"/>
                </a:solidFill>
                <a:effectLst/>
                <a:latin typeface="+mn-lt"/>
                <a:ea typeface="+mn-ea"/>
                <a:cs typeface="+mn-cs"/>
              </a:rPr>
              <a:t>the TCP ack field reports the sequence number of the next byte that is expected</a:t>
            </a:r>
          </a:p>
          <a:p>
            <a:r>
              <a:rPr lang="en-US" sz="1200" b="0" i="0" kern="1200">
                <a:solidFill>
                  <a:schemeClr val="tx1"/>
                </a:solidFill>
                <a:effectLst/>
                <a:latin typeface="+mn-lt"/>
                <a:ea typeface="+mn-ea"/>
                <a:cs typeface="+mn-cs"/>
              </a:rPr>
              <a:t>this byte may have already been sent</a:t>
            </a:r>
          </a:p>
          <a:p>
            <a:r>
              <a:rPr lang="en-US" sz="1200" b="0" i="0" kern="1200">
                <a:solidFill>
                  <a:schemeClr val="tx1"/>
                </a:solidFill>
                <a:effectLst/>
                <a:latin typeface="+mn-lt"/>
                <a:ea typeface="+mn-ea"/>
                <a:cs typeface="+mn-cs"/>
              </a:rPr>
              <a:t>a single packet may carry data and acknowledgement, and we refer to it as a data packet, or</a:t>
            </a:r>
          </a:p>
          <a:p>
            <a:r>
              <a:rPr lang="en-US" sz="1200" b="0" i="0" kern="1200">
                <a:solidFill>
                  <a:schemeClr val="tx1"/>
                </a:solidFill>
                <a:effectLst/>
                <a:latin typeface="+mn-lt"/>
                <a:ea typeface="+mn-ea"/>
                <a:cs typeface="+mn-cs"/>
              </a:rPr>
              <a:t>a single packet may carry an acknowledgement but no data: this is an ack packet</a:t>
            </a:r>
          </a:p>
          <a:p>
            <a:r>
              <a:rPr lang="en-US" sz="1200" b="0" i="0" kern="1200">
                <a:solidFill>
                  <a:schemeClr val="tx1"/>
                </a:solidFill>
                <a:effectLst/>
                <a:latin typeface="+mn-lt"/>
                <a:ea typeface="+mn-ea"/>
                <a:cs typeface="+mn-cs"/>
              </a:rPr>
              <a:t>the ack field must be set correctly every time the ack bit is set in the header, which is for all packets except the very first packet sent on a connection</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33</a:t>
            </a:fld>
            <a:endParaRPr lang="en-US"/>
          </a:p>
        </p:txBody>
      </p:sp>
    </p:spTree>
    <p:extLst>
      <p:ext uri="{BB962C8B-B14F-4D97-AF65-F5344CB8AC3E}">
        <p14:creationId xmlns:p14="http://schemas.microsoft.com/office/powerpoint/2010/main" val="2850144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Unlike the session initiation, the termination of a TCP connection can be initiated from either side. Once one side of the connection decides that it has no more data to transmit, it will set the FIN flag in the TCP header to indicate to the other side that it is ready to terminate the connection. In simple terms, the receiving station will then acknowledge the FIN, by setting the ACK flag, and set its own FIN flag to show that it too is ready to terminate the connection. This series of exchanges results in both sides moving through the TIME WAIT state to the CLOSED state and the connection is closed</a:t>
            </a:r>
          </a:p>
        </p:txBody>
      </p:sp>
      <p:sp>
        <p:nvSpPr>
          <p:cNvPr id="4" name="Slide Number Placeholder 3"/>
          <p:cNvSpPr>
            <a:spLocks noGrp="1"/>
          </p:cNvSpPr>
          <p:nvPr>
            <p:ph type="sldNum" sz="quarter" idx="5"/>
          </p:nvPr>
        </p:nvSpPr>
        <p:spPr/>
        <p:txBody>
          <a:bodyPr/>
          <a:lstStyle/>
          <a:p>
            <a:fld id="{A268BF71-C841-FC47-8625-7E39BB7FC863}" type="slidenum">
              <a:rPr lang="en-US" smtClean="0"/>
              <a:t>34</a:t>
            </a:fld>
            <a:endParaRPr lang="en-US"/>
          </a:p>
        </p:txBody>
      </p:sp>
    </p:spTree>
    <p:extLst>
      <p:ext uri="{BB962C8B-B14F-4D97-AF65-F5344CB8AC3E}">
        <p14:creationId xmlns:p14="http://schemas.microsoft.com/office/powerpoint/2010/main" val="1945632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268BF71-C841-FC47-8625-7E39BB7FC863}" type="slidenum">
              <a:rPr lang="en-US" smtClean="0"/>
              <a:t>35</a:t>
            </a:fld>
            <a:endParaRPr lang="en-US"/>
          </a:p>
        </p:txBody>
      </p:sp>
    </p:spTree>
    <p:extLst>
      <p:ext uri="{BB962C8B-B14F-4D97-AF65-F5344CB8AC3E}">
        <p14:creationId xmlns:p14="http://schemas.microsoft.com/office/powerpoint/2010/main" val="42866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In case you are wondering, Internet Protocol (IP) uses packets that are transmitted at Layer 3. Ethernet frames encapsulate IP packets by including additional information in the data field that includes IP addresses. Once that packet reaches its network switch, Layer 2 takes over and transmits frames based on the individual MAC address of the device. Think of it this way – An IP Address identifies a device on the Internet, which is why it is transmitted as a packet at Layer 3.  MAC addresses identify the actual individual network card of a device and are transmitted as frames at Layer 2. Multiple devices that reside on the same network will not have MAC addresses that resemble each other in any way. MAC addresses are set by the manufacturer and never change (unless you spoof).</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4</a:t>
            </a:fld>
            <a:endParaRPr lang="en-US"/>
          </a:p>
        </p:txBody>
      </p:sp>
    </p:spTree>
    <p:extLst>
      <p:ext uri="{BB962C8B-B14F-4D97-AF65-F5344CB8AC3E}">
        <p14:creationId xmlns:p14="http://schemas.microsoft.com/office/powerpoint/2010/main" val="171339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process continues up and down the OSI model</a:t>
            </a:r>
          </a:p>
        </p:txBody>
      </p:sp>
      <p:sp>
        <p:nvSpPr>
          <p:cNvPr id="4" name="Slide Number Placeholder 3"/>
          <p:cNvSpPr>
            <a:spLocks noGrp="1"/>
          </p:cNvSpPr>
          <p:nvPr>
            <p:ph type="sldNum" sz="quarter" idx="5"/>
          </p:nvPr>
        </p:nvSpPr>
        <p:spPr/>
        <p:txBody>
          <a:bodyPr/>
          <a:lstStyle/>
          <a:p>
            <a:fld id="{A268BF71-C841-FC47-8625-7E39BB7FC863}" type="slidenum">
              <a:rPr lang="en-US" smtClean="0"/>
              <a:t>5</a:t>
            </a:fld>
            <a:endParaRPr lang="en-US"/>
          </a:p>
        </p:txBody>
      </p:sp>
    </p:spTree>
    <p:extLst>
      <p:ext uri="{BB962C8B-B14F-4D97-AF65-F5344CB8AC3E}">
        <p14:creationId xmlns:p14="http://schemas.microsoft.com/office/powerpoint/2010/main" val="172920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Ethernet</a:t>
            </a:r>
            <a:r>
              <a:rPr lang="en-US" sz="1200" b="0" i="0" kern="1200">
                <a:solidFill>
                  <a:schemeClr val="tx1"/>
                </a:solidFill>
                <a:effectLst/>
                <a:latin typeface="+mn-lt"/>
                <a:ea typeface="+mn-ea"/>
                <a:cs typeface="+mn-cs"/>
              </a:rPr>
              <a:t> was </a:t>
            </a:r>
            <a:r>
              <a:rPr lang="en-US" sz="1200" b="1" i="0" kern="1200">
                <a:solidFill>
                  <a:schemeClr val="tx1"/>
                </a:solidFill>
                <a:effectLst/>
                <a:latin typeface="+mn-lt"/>
                <a:ea typeface="+mn-ea"/>
                <a:cs typeface="+mn-cs"/>
              </a:rPr>
              <a:t>created</a:t>
            </a:r>
            <a:r>
              <a:rPr lang="en-US" sz="1200" b="0" i="0" kern="1200">
                <a:solidFill>
                  <a:schemeClr val="tx1"/>
                </a:solidFill>
                <a:effectLst/>
                <a:latin typeface="+mn-lt"/>
                <a:ea typeface="+mn-ea"/>
                <a:cs typeface="+mn-cs"/>
              </a:rPr>
              <a:t> in 1973 by a team at the Xerox Corporation's Palo Alto Research Center (Xerox PARC) in California. The team, led by American electrical engineer Robert Metcalfe, sought to create a technology that could connect many computers over long distances.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It’s been more than 40 years since Bob Metcalfe published this simple diagram explaining his invention for interconnecting computers and printers at the Xerox Palo Alto Research Center in California. His patented multipoint data connection system with collision detection later became known as Ethernet.</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6</a:t>
            </a:fld>
            <a:endParaRPr lang="en-US"/>
          </a:p>
        </p:txBody>
      </p:sp>
    </p:spTree>
    <p:extLst>
      <p:ext uri="{BB962C8B-B14F-4D97-AF65-F5344CB8AC3E}">
        <p14:creationId xmlns:p14="http://schemas.microsoft.com/office/powerpoint/2010/main" val="135642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Ethernet sends information to and from devices in frames that commonly range in size from 64 to 1518 bytes. There are also extended (or jumbo) frames for sending greater amounts of data since processing data in one frame is more efficient than having it broken up into multiple smaller frames.</a:t>
            </a:r>
          </a:p>
          <a:p>
            <a:endParaRPr lang="en-US" sz="1200"/>
          </a:p>
          <a:p>
            <a:r>
              <a:rPr lang="en-US" sz="1200"/>
              <a:t>Ethernet frames include a Preamble that indicates that the frame is coming and allows the sender and receiver to establish a connection. Often considered part of the Preamble, the Start of Frame Delimiter (SFD) is a one-byte field that simply indicates the start of the frame.</a:t>
            </a:r>
          </a:p>
          <a:p>
            <a:endParaRPr lang="en-US" sz="1200"/>
          </a:p>
          <a:p>
            <a:r>
              <a:rPr lang="en-US" sz="1200"/>
              <a:t>Two of the most important parts of the Ethernet frame are the destination and the source addresses that contain the MAC address of the device for which the data is destined and the MAC address of the device that sent the data. MAC (Media Access Control) addresses are unique identification numbers integrated into the network interface cards of every device on the network.</a:t>
            </a:r>
          </a:p>
          <a:p>
            <a:endParaRPr lang="en-US" sz="1200"/>
          </a:p>
          <a:p>
            <a:r>
              <a:rPr lang="en-US" sz="1200"/>
              <a:t>The Length field of the frame simply tells the receiving device how large the frame is. The Data field holds the actual data being transmitted (also sometimes referred to as Payload). The last part of the frame is the CRC (Cyclic Redundancy Check) which includes the Frame Check Sequence used to discover any corrupted data.</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7</a:t>
            </a:fld>
            <a:endParaRPr lang="en-US"/>
          </a:p>
        </p:txBody>
      </p:sp>
    </p:spTree>
    <p:extLst>
      <p:ext uri="{BB962C8B-B14F-4D97-AF65-F5344CB8AC3E}">
        <p14:creationId xmlns:p14="http://schemas.microsoft.com/office/powerpoint/2010/main" val="163481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To transmit frames from one device to another, Ethernet uses Carrier Sense, Multiple Access with Collision Detection (CSMA/CD).</a:t>
            </a:r>
          </a:p>
          <a:p>
            <a:r>
              <a:rPr lang="en-US" sz="1200" b="0" i="0" kern="1200">
                <a:solidFill>
                  <a:schemeClr val="tx1"/>
                </a:solidFill>
                <a:effectLst/>
                <a:latin typeface="+mn-lt"/>
                <a:ea typeface="+mn-ea"/>
                <a:cs typeface="+mn-cs"/>
              </a:rPr>
              <a:t>In simple terms, Carrier Sense is the detection of the network and any signals being transmitted so a device knows when it’s clear to send. Multiple Access describes the fact that all devices on the network receive all the frames and check the destination address. Collision Detection is the ability for a device to recognize that it has attempted to transmit information at the same time as another device, cease transmitting and retransmit again when it’s clear to send. These retransmits use a random pause and retry to prevent devices from continuing to collide.</a:t>
            </a:r>
          </a:p>
          <a:p>
            <a:r>
              <a:rPr lang="en-US" sz="1200" b="0" i="0" kern="1200">
                <a:solidFill>
                  <a:schemeClr val="tx1"/>
                </a:solidFill>
                <a:effectLst/>
                <a:latin typeface="+mn-lt"/>
                <a:ea typeface="+mn-ea"/>
                <a:cs typeface="+mn-cs"/>
              </a:rPr>
              <a:t>While Metcalfe’s first Ethernet drawing with just a few devices was quite feasible, as the number of devices trying to transmit on a single network segment increased, collisions increased, networks became congested and transmission slowed down. To reduce congestion, network segments need to be split into multiple segments that share information with each other. This is where switches come in.</a:t>
            </a:r>
          </a:p>
          <a:p>
            <a:r>
              <a:rPr lang="en-US" sz="1200" b="0" i="0" kern="1200">
                <a:solidFill>
                  <a:schemeClr val="tx1"/>
                </a:solidFill>
                <a:effectLst/>
                <a:latin typeface="+mn-lt"/>
                <a:ea typeface="+mn-ea"/>
                <a:cs typeface="+mn-cs"/>
              </a:rPr>
              <a:t>Ethernet switches pick up every Ethernet transmission and forward it over the appropriate segment (i.e., link) to the destination address. This is what allows multiple devices on a network to communicate simultaneously. With Ethernet switching also came the ability to send and receive data at the same time using full-duplex Ethernet. Since devices in a modern switched network only communicate with the switch and not each other, there is no longer the need for most devices to detect collision.</a:t>
            </a:r>
          </a:p>
          <a:p>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8</a:t>
            </a:fld>
            <a:endParaRPr lang="en-US"/>
          </a:p>
        </p:txBody>
      </p:sp>
    </p:spTree>
    <p:extLst>
      <p:ext uri="{BB962C8B-B14F-4D97-AF65-F5344CB8AC3E}">
        <p14:creationId xmlns:p14="http://schemas.microsoft.com/office/powerpoint/2010/main" val="17822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Internet Protocol being a layer-3 protocol (OSI) takes data Segments from layer-4 (Transport) and divides it into packets. IP packet encapsulates data unit received from above layer and add to its own header information.</a:t>
            </a:r>
          </a:p>
          <a:p>
            <a:endParaRPr lang="en-US"/>
          </a:p>
          <a:p>
            <a:r>
              <a:rPr lang="en-US" sz="1200" b="0" i="0" kern="1200">
                <a:solidFill>
                  <a:schemeClr val="tx1"/>
                </a:solidFill>
                <a:effectLst/>
                <a:latin typeface="+mn-lt"/>
                <a:ea typeface="+mn-ea"/>
                <a:cs typeface="+mn-cs"/>
              </a:rPr>
              <a:t>The encapsulated data is referred to as IP Payload. IP header contains all the necessary information to deliver the packet at the other end.</a:t>
            </a:r>
            <a:endParaRPr lang="en-US"/>
          </a:p>
        </p:txBody>
      </p:sp>
      <p:sp>
        <p:nvSpPr>
          <p:cNvPr id="4" name="Slide Number Placeholder 3"/>
          <p:cNvSpPr>
            <a:spLocks noGrp="1"/>
          </p:cNvSpPr>
          <p:nvPr>
            <p:ph type="sldNum" sz="quarter" idx="5"/>
          </p:nvPr>
        </p:nvSpPr>
        <p:spPr/>
        <p:txBody>
          <a:bodyPr/>
          <a:lstStyle/>
          <a:p>
            <a:fld id="{A268BF71-C841-FC47-8625-7E39BB7FC863}" type="slidenum">
              <a:rPr lang="en-US" smtClean="0"/>
              <a:t>9</a:t>
            </a:fld>
            <a:endParaRPr lang="en-US"/>
          </a:p>
        </p:txBody>
      </p:sp>
    </p:spTree>
    <p:extLst>
      <p:ext uri="{BB962C8B-B14F-4D97-AF65-F5344CB8AC3E}">
        <p14:creationId xmlns:p14="http://schemas.microsoft.com/office/powerpoint/2010/main" val="378655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421A-186F-44E9-9712-268D19B4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3CEEF3-A1DA-4CC2-A196-2B82140DA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B919D7-F56E-4C4D-B359-1D9ABAC5719A}"/>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9AFD1B3B-85C3-4D63-ABD0-5A44C574A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E8160-7A59-4863-9452-5055C00E6BF9}"/>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124530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1D4F-C3EF-499F-9CF8-3CE2294C9B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ADC9D-0A17-4A74-A0BC-A624C8FDC9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4C4BF-A2C3-4635-85FA-92B6E1EDBFBE}"/>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2F6DFE1D-0888-4F07-8D1A-272A3D6C3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392CD-839D-471A-A907-16F18B66782E}"/>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330514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87253F-530B-441A-9CDD-91E229A61F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34ED0-5BBF-4884-8225-4FA8986CBF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160D9-E212-4439-A305-C2C81AA2D0EA}"/>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078E9263-E14C-472E-9CBE-8D7F6A092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9C2A9-85A0-4DCA-99C5-E87BF41221CC}"/>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2840853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hit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3833" y="2284422"/>
            <a:ext cx="10363200" cy="1525587"/>
          </a:xfrm>
          <a:extLst>
            <a:ext uri="{909E8E84-426E-40dd-AFC4-6F175D3DCCD1}">
              <a14:hiddenFill xmlns="" xmlns:a14="http://schemas.microsoft.com/office/drawing/2010/main">
                <a:solidFill>
                  <a:schemeClr val="tx2">
                    <a:alpha val="0"/>
                  </a:schemeClr>
                </a:solidFill>
              </a14:hiddenFill>
            </a:ext>
          </a:extLst>
        </p:spPr>
        <p:txBody>
          <a:bodyPr/>
          <a:lstStyle>
            <a:lvl1pPr>
              <a:defRPr sz="2400">
                <a:solidFill>
                  <a:srgbClr val="0050B9"/>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611719" y="4113222"/>
            <a:ext cx="10365317" cy="763587"/>
          </a:xfrm>
          <a:extLst>
            <a:ext uri="{909E8E84-426E-40dd-AFC4-6F175D3DCCD1}">
              <a14:hiddenFill xmlns="" xmlns:a14="http://schemas.microsoft.com/office/drawing/2010/main">
                <a:solidFill>
                  <a:schemeClr val="tx2">
                    <a:alpha val="0"/>
                  </a:schemeClr>
                </a:solidFill>
              </a14:hiddenFill>
            </a:ext>
          </a:extLst>
        </p:spPr>
        <p:txBody>
          <a:bodyPr/>
          <a:lstStyle>
            <a:lvl1pPr marL="0" indent="0">
              <a:buNone/>
              <a:defRPr sz="1400"/>
            </a:lvl1pPr>
          </a:lstStyle>
          <a:p>
            <a:pPr lvl="0"/>
            <a:r>
              <a:rPr lang="en-US" noProof="0"/>
              <a:t>Click to edit Master subtitle style</a:t>
            </a:r>
          </a:p>
        </p:txBody>
      </p:sp>
    </p:spTree>
    <p:extLst>
      <p:ext uri="{BB962C8B-B14F-4D97-AF65-F5344CB8AC3E}">
        <p14:creationId xmlns:p14="http://schemas.microsoft.com/office/powerpoint/2010/main" val="2353662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435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455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496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94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0480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408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2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4E72-FEF0-44EA-A0CE-50C841DB5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09039-0CD6-4D24-B31A-F262BCDEC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627B0-CC9C-48E2-96D0-B105CC4D8724}"/>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505802F6-EED4-4711-9350-C3841FAC9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5B44B-E2F5-4C8D-AC1F-1B8AE9C69C34}"/>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782055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7216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803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423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799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522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552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361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9464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3067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10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4988-D711-42A6-A4FE-A1E08EED82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4FB3F0-6EA0-4DF9-B0A0-A24DE804F8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28E26-5D2C-4C60-A311-1E3ECF77EC71}"/>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FB356CBE-FBDE-4C0E-9124-5E16D9ED3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64F70-A706-4F04-A55E-57D7BFD656E9}"/>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3007144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4531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7878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0489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2254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2241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9615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447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149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6821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74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1059-047E-4151-90C4-199D173937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A917F-A5C9-40C6-AE71-B033FE5E91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DF21F-20F8-4A51-BFAB-FBA0E8E909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9A82F8-2570-49B1-93C0-7D832D55BD5C}"/>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6" name="Footer Placeholder 5">
            <a:extLst>
              <a:ext uri="{FF2B5EF4-FFF2-40B4-BE49-F238E27FC236}">
                <a16:creationId xmlns:a16="http://schemas.microsoft.com/office/drawing/2014/main" id="{E8482D4C-059C-4529-802F-D289A4CF4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9BCFC-6533-4CD7-9CC6-A8F75194B9FB}"/>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2173068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5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7694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1733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424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517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78218" y="1516611"/>
            <a:ext cx="10972800" cy="4809744"/>
          </a:xfrm>
          <a:noFill/>
          <a:ln>
            <a:noFill/>
          </a:ln>
        </p:spPr>
        <p:txBody>
          <a:bodyPr vert="horz" wrap="square" lIns="0" tIns="0" rIns="0" bIns="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3" name="Slide Number Placeholder 2">
            <a:extLst>
              <a:ext uri="{FF2B5EF4-FFF2-40B4-BE49-F238E27FC236}">
                <a16:creationId xmlns:a16="http://schemas.microsoft.com/office/drawing/2014/main" id="{2B61732E-14B1-4241-9AF0-FCC7F449D11A}"/>
              </a:ext>
            </a:extLst>
          </p:cNvPr>
          <p:cNvSpPr>
            <a:spLocks noGrp="1"/>
          </p:cNvSpPr>
          <p:nvPr>
            <p:ph type="sldNum" sz="quarter" idx="12"/>
          </p:nvPr>
        </p:nvSpPr>
        <p:spPr/>
        <p:txBody>
          <a:bodyPr/>
          <a:lstStyle/>
          <a:p>
            <a:fld id="{5D5DF932-070E-0245-B0BA-B9D69B607852}" type="slidenum">
              <a:rPr lang="en-US" smtClean="0"/>
              <a:pPr/>
              <a:t>‹#›</a:t>
            </a:fld>
            <a:endParaRPr lang="en-US"/>
          </a:p>
        </p:txBody>
      </p:sp>
      <p:sp>
        <p:nvSpPr>
          <p:cNvPr id="7" name="Title 6">
            <a:extLst>
              <a:ext uri="{FF2B5EF4-FFF2-40B4-BE49-F238E27FC236}">
                <a16:creationId xmlns:a16="http://schemas.microsoft.com/office/drawing/2014/main" id="{696B59DC-60A7-4C35-8BC3-417E670310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4169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ection divider 2">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613833" y="2284422"/>
            <a:ext cx="10363200" cy="1525587"/>
          </a:xfrm>
          <a:extLst>
            <a:ext uri="{909E8E84-426E-40dd-AFC4-6F175D3DCCD1}">
              <a14:hiddenFill xmlns="" xmlns:a14="http://schemas.microsoft.com/office/drawing/2010/main">
                <a:solidFill>
                  <a:schemeClr val="tx2">
                    <a:alpha val="0"/>
                  </a:schemeClr>
                </a:solidFill>
              </a14:hiddenFill>
            </a:ext>
          </a:extLst>
        </p:spPr>
        <p:txBody>
          <a:bodyPr/>
          <a:lstStyle>
            <a:lvl1pPr>
              <a:defRPr sz="2400">
                <a:solidFill>
                  <a:srgbClr val="0050B9"/>
                </a:solidFill>
              </a:defRPr>
            </a:lvl1pPr>
          </a:lstStyle>
          <a:p>
            <a:pPr lvl="0"/>
            <a:r>
              <a:rPr lang="en-US" noProof="0"/>
              <a:t>Click to edit Master title style</a:t>
            </a:r>
          </a:p>
        </p:txBody>
      </p:sp>
    </p:spTree>
    <p:extLst>
      <p:ext uri="{BB962C8B-B14F-4D97-AF65-F5344CB8AC3E}">
        <p14:creationId xmlns:p14="http://schemas.microsoft.com/office/powerpoint/2010/main" val="3400981263"/>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Back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704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18" y="1371603"/>
            <a:ext cx="5177499" cy="4525963"/>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251" y="1371603"/>
            <a:ext cx="5172149" cy="4525963"/>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p:txBody>
          <a:bodyPr/>
          <a:lstStyle>
            <a:lvl1pPr>
              <a:defRPr/>
            </a:lvl1pPr>
          </a:lstStyle>
          <a:p>
            <a:pPr>
              <a:defRPr/>
            </a:pPr>
            <a:endParaRPr lang="en-US"/>
          </a:p>
        </p:txBody>
      </p:sp>
      <p:sp>
        <p:nvSpPr>
          <p:cNvPr id="6" name="Rectangle 11"/>
          <p:cNvSpPr>
            <a:spLocks noGrp="1" noChangeArrowheads="1"/>
          </p:cNvSpPr>
          <p:nvPr>
            <p:ph type="sldNum" sz="quarter" idx="11"/>
          </p:nvPr>
        </p:nvSpPr>
        <p:spPr/>
        <p:txBody>
          <a:bodyPr/>
          <a:lstStyle>
            <a:lvl1pPr>
              <a:defRPr/>
            </a:lvl1pPr>
          </a:lstStyle>
          <a:p>
            <a:fld id="{77797A69-8D46-3648-8877-C5041C55D61D}" type="slidenum">
              <a:rPr lang="en-US"/>
              <a:pPr/>
              <a:t>‹#›</a:t>
            </a:fld>
            <a:endParaRPr lang="en-US"/>
          </a:p>
        </p:txBody>
      </p:sp>
    </p:spTree>
    <p:extLst>
      <p:ext uri="{BB962C8B-B14F-4D97-AF65-F5344CB8AC3E}">
        <p14:creationId xmlns:p14="http://schemas.microsoft.com/office/powerpoint/2010/main" val="3809323235"/>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13665" y="1371602"/>
            <a:ext cx="10962387" cy="12858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3"/>
          </p:nvPr>
        </p:nvSpPr>
        <p:spPr>
          <a:xfrm>
            <a:off x="613666" y="2880237"/>
            <a:ext cx="3414353"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2"/>
          </p:nvPr>
        </p:nvSpPr>
        <p:spPr>
          <a:xfrm>
            <a:off x="4388275" y="2880237"/>
            <a:ext cx="3413760"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4"/>
          </p:nvPr>
        </p:nvSpPr>
        <p:spPr>
          <a:xfrm>
            <a:off x="8162292" y="2880237"/>
            <a:ext cx="3413760"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Rectangle 5"/>
          <p:cNvSpPr>
            <a:spLocks noGrp="1" noChangeArrowheads="1"/>
          </p:cNvSpPr>
          <p:nvPr>
            <p:ph type="ftr" sz="quarter" idx="15"/>
          </p:nvPr>
        </p:nvSpPr>
        <p:spPr/>
        <p:txBody>
          <a:bodyPr/>
          <a:lstStyle>
            <a:lvl1pPr>
              <a:defRPr/>
            </a:lvl1pPr>
          </a:lstStyle>
          <a:p>
            <a:pPr>
              <a:defRPr/>
            </a:pPr>
            <a:endParaRPr lang="en-US"/>
          </a:p>
        </p:txBody>
      </p:sp>
      <p:sp>
        <p:nvSpPr>
          <p:cNvPr id="9" name="Rectangle 11"/>
          <p:cNvSpPr>
            <a:spLocks noGrp="1" noChangeArrowheads="1"/>
          </p:cNvSpPr>
          <p:nvPr>
            <p:ph type="sldNum" sz="quarter" idx="16"/>
          </p:nvPr>
        </p:nvSpPr>
        <p:spPr/>
        <p:txBody>
          <a:bodyPr/>
          <a:lstStyle>
            <a:lvl1pPr>
              <a:defRPr/>
            </a:lvl1pPr>
          </a:lstStyle>
          <a:p>
            <a:fld id="{FB23B83D-41CB-C74D-ADB6-8D358BFA83A8}" type="slidenum">
              <a:rPr lang="en-US"/>
              <a:pPr/>
              <a:t>‹#›</a:t>
            </a:fld>
            <a:endParaRPr lang="en-US"/>
          </a:p>
        </p:txBody>
      </p:sp>
    </p:spTree>
    <p:extLst>
      <p:ext uri="{BB962C8B-B14F-4D97-AF65-F5344CB8AC3E}">
        <p14:creationId xmlns:p14="http://schemas.microsoft.com/office/powerpoint/2010/main" val="14394627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028DB-9257-48AC-978A-DE3D0D421F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FAA64-1210-4C56-8A07-8E1AC913B8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1EFC6F-9F94-456E-AA90-D68DB5E1E8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BF4B81-C8B3-4875-B9AC-CE772C9E72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A535DB-EB1E-4D0D-82B3-BF1D4E567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1B52DC-1D55-483C-9294-13ADF8C01D20}"/>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8" name="Footer Placeholder 7">
            <a:extLst>
              <a:ext uri="{FF2B5EF4-FFF2-40B4-BE49-F238E27FC236}">
                <a16:creationId xmlns:a16="http://schemas.microsoft.com/office/drawing/2014/main" id="{7A035374-0893-4BF6-99B0-EC7DF6F77F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FE3537-7D61-43B3-B7DC-D2CA59840E3E}"/>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7188041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13665" y="1371602"/>
            <a:ext cx="10962387" cy="12858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3"/>
          </p:nvPr>
        </p:nvSpPr>
        <p:spPr>
          <a:xfrm>
            <a:off x="613666" y="2880237"/>
            <a:ext cx="2533820"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2"/>
          </p:nvPr>
        </p:nvSpPr>
        <p:spPr>
          <a:xfrm>
            <a:off x="3421074" y="2880237"/>
            <a:ext cx="2535935"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4"/>
          </p:nvPr>
        </p:nvSpPr>
        <p:spPr>
          <a:xfrm>
            <a:off x="6230597" y="2880237"/>
            <a:ext cx="2535935"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5"/>
          </p:nvPr>
        </p:nvSpPr>
        <p:spPr>
          <a:xfrm>
            <a:off x="9040119" y="2880237"/>
            <a:ext cx="2535935" cy="3214179"/>
          </a:xfrm>
        </p:spPr>
        <p:txBody>
          <a:bodyPr>
            <a:noAutofit/>
          </a:bodyPr>
          <a:lstStyle>
            <a:lvl1pPr>
              <a:defRPr sz="1200" b="0">
                <a:solidFill>
                  <a:srgbClr val="000000"/>
                </a:solidFill>
              </a:defRPr>
            </a:lvl1pPr>
            <a:lvl2pPr>
              <a:defRPr sz="1200" b="0"/>
            </a:lvl2pPr>
            <a:lvl3pPr>
              <a:defRPr sz="1200" b="0"/>
            </a:lvl3pPr>
            <a:lvl4pPr>
              <a:defRPr sz="1200" b="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Rectangle 5"/>
          <p:cNvSpPr>
            <a:spLocks noGrp="1" noChangeArrowheads="1"/>
          </p:cNvSpPr>
          <p:nvPr>
            <p:ph type="ftr" sz="quarter" idx="16"/>
          </p:nvPr>
        </p:nvSpPr>
        <p:spPr/>
        <p:txBody>
          <a:bodyPr/>
          <a:lstStyle>
            <a:lvl1pPr>
              <a:defRPr/>
            </a:lvl1pPr>
          </a:lstStyle>
          <a:p>
            <a:pPr>
              <a:defRPr/>
            </a:pPr>
            <a:endParaRPr lang="en-US"/>
          </a:p>
        </p:txBody>
      </p:sp>
      <p:sp>
        <p:nvSpPr>
          <p:cNvPr id="11" name="Rectangle 11"/>
          <p:cNvSpPr>
            <a:spLocks noGrp="1" noChangeArrowheads="1"/>
          </p:cNvSpPr>
          <p:nvPr>
            <p:ph type="sldNum" sz="quarter" idx="17"/>
          </p:nvPr>
        </p:nvSpPr>
        <p:spPr/>
        <p:txBody>
          <a:bodyPr/>
          <a:lstStyle>
            <a:lvl1pPr>
              <a:defRPr/>
            </a:lvl1pPr>
          </a:lstStyle>
          <a:p>
            <a:fld id="{F1276310-E821-1A43-A138-9E0A4C1582B3}" type="slidenum">
              <a:rPr lang="en-US"/>
              <a:pPr/>
              <a:t>‹#›</a:t>
            </a:fld>
            <a:endParaRPr lang="en-US"/>
          </a:p>
        </p:txBody>
      </p:sp>
    </p:spTree>
    <p:extLst>
      <p:ext uri="{BB962C8B-B14F-4D97-AF65-F5344CB8AC3E}">
        <p14:creationId xmlns:p14="http://schemas.microsoft.com/office/powerpoint/2010/main" val="633829444"/>
      </p:ext>
    </p:extLst>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11718" y="455614"/>
            <a:ext cx="10972801" cy="839787"/>
          </a:xfrm>
        </p:spPr>
        <p:txBody>
          <a:bodyPr/>
          <a:lstStyle/>
          <a:p>
            <a:r>
              <a:rPr lang="en-US"/>
              <a:t>Click to edit Master title style</a:t>
            </a:r>
          </a:p>
        </p:txBody>
      </p:sp>
      <p:sp>
        <p:nvSpPr>
          <p:cNvPr id="8" name="Content Placeholder 7"/>
          <p:cNvSpPr>
            <a:spLocks noGrp="1"/>
          </p:cNvSpPr>
          <p:nvPr>
            <p:ph sz="quarter" idx="10"/>
          </p:nvPr>
        </p:nvSpPr>
        <p:spPr>
          <a:xfrm>
            <a:off x="8171873" y="1362075"/>
            <a:ext cx="3412647" cy="480213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hart Placeholder 4"/>
          <p:cNvSpPr>
            <a:spLocks noGrp="1"/>
          </p:cNvSpPr>
          <p:nvPr>
            <p:ph type="chart" sz="quarter" idx="12"/>
          </p:nvPr>
        </p:nvSpPr>
        <p:spPr>
          <a:xfrm>
            <a:off x="603251" y="1362075"/>
            <a:ext cx="7543800" cy="4806892"/>
          </a:xfrm>
        </p:spPr>
        <p:txBody>
          <a:bodyPr anchor="ctr" anchorCtr="1"/>
          <a:lstStyle>
            <a:lvl1pPr marL="0" indent="0">
              <a:buNone/>
              <a:defRPr sz="1200"/>
            </a:lvl1pPr>
          </a:lstStyle>
          <a:p>
            <a:pPr lvl="0"/>
            <a:r>
              <a:rPr lang="en-US" noProof="0"/>
              <a:t>Click icon to add chart</a:t>
            </a:r>
          </a:p>
        </p:txBody>
      </p:sp>
      <p:sp>
        <p:nvSpPr>
          <p:cNvPr id="6" name="Rectangle 5"/>
          <p:cNvSpPr>
            <a:spLocks noGrp="1" noChangeArrowheads="1"/>
          </p:cNvSpPr>
          <p:nvPr>
            <p:ph type="ftr" sz="quarter" idx="13"/>
          </p:nvPr>
        </p:nvSpPr>
        <p:spPr/>
        <p:txBody>
          <a:bodyPr/>
          <a:lstStyle>
            <a:lvl1pPr>
              <a:defRPr/>
            </a:lvl1pPr>
          </a:lstStyle>
          <a:p>
            <a:pPr>
              <a:defRPr/>
            </a:pPr>
            <a:endParaRPr lang="en-US"/>
          </a:p>
        </p:txBody>
      </p:sp>
      <p:sp>
        <p:nvSpPr>
          <p:cNvPr id="7" name="Rectangle 11"/>
          <p:cNvSpPr>
            <a:spLocks noGrp="1" noChangeArrowheads="1"/>
          </p:cNvSpPr>
          <p:nvPr>
            <p:ph type="sldNum" sz="quarter" idx="14"/>
          </p:nvPr>
        </p:nvSpPr>
        <p:spPr/>
        <p:txBody>
          <a:bodyPr/>
          <a:lstStyle>
            <a:lvl1pPr>
              <a:defRPr/>
            </a:lvl1pPr>
          </a:lstStyle>
          <a:p>
            <a:fld id="{2776438A-5AA9-8240-BCCE-0D1C79B48788}" type="slidenum">
              <a:rPr lang="en-US"/>
              <a:pPr/>
              <a:t>‹#›</a:t>
            </a:fld>
            <a:endParaRPr lang="en-US"/>
          </a:p>
        </p:txBody>
      </p:sp>
    </p:spTree>
    <p:extLst>
      <p:ext uri="{BB962C8B-B14F-4D97-AF65-F5344CB8AC3E}">
        <p14:creationId xmlns:p14="http://schemas.microsoft.com/office/powerpoint/2010/main" val="2479025116"/>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s and Conten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362078"/>
            <a:ext cx="3346027" cy="2286787"/>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609600" y="3850643"/>
            <a:ext cx="10972800" cy="2013585"/>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half" idx="12"/>
          </p:nvPr>
        </p:nvSpPr>
        <p:spPr>
          <a:xfrm>
            <a:off x="4422988" y="1362078"/>
            <a:ext cx="3346027" cy="2286787"/>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2"/>
          <p:cNvSpPr>
            <a:spLocks noGrp="1"/>
          </p:cNvSpPr>
          <p:nvPr>
            <p:ph sz="half" idx="13"/>
          </p:nvPr>
        </p:nvSpPr>
        <p:spPr>
          <a:xfrm>
            <a:off x="8236373" y="1362078"/>
            <a:ext cx="3346027" cy="2286787"/>
          </a:xfrm>
        </p:spPr>
        <p:txBody>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8" name="Rectangle 5"/>
          <p:cNvSpPr>
            <a:spLocks noGrp="1" noChangeArrowheads="1"/>
          </p:cNvSpPr>
          <p:nvPr>
            <p:ph type="ftr" sz="quarter" idx="14"/>
          </p:nvPr>
        </p:nvSpPr>
        <p:spPr/>
        <p:txBody>
          <a:bodyPr/>
          <a:lstStyle>
            <a:lvl1pPr>
              <a:defRPr/>
            </a:lvl1pPr>
          </a:lstStyle>
          <a:p>
            <a:pPr>
              <a:defRPr/>
            </a:pPr>
            <a:endParaRPr lang="en-US"/>
          </a:p>
        </p:txBody>
      </p:sp>
      <p:sp>
        <p:nvSpPr>
          <p:cNvPr id="9" name="Rectangle 11"/>
          <p:cNvSpPr>
            <a:spLocks noGrp="1" noChangeArrowheads="1"/>
          </p:cNvSpPr>
          <p:nvPr>
            <p:ph type="sldNum" sz="quarter" idx="15"/>
          </p:nvPr>
        </p:nvSpPr>
        <p:spPr/>
        <p:txBody>
          <a:bodyPr/>
          <a:lstStyle>
            <a:lvl1pPr>
              <a:defRPr/>
            </a:lvl1pPr>
          </a:lstStyle>
          <a:p>
            <a:fld id="{C870B288-AEB7-494C-BF52-AD1DD520CD74}" type="slidenum">
              <a:rPr lang="en-US"/>
              <a:pPr/>
              <a:t>‹#›</a:t>
            </a:fld>
            <a:endParaRPr lang="en-US"/>
          </a:p>
        </p:txBody>
      </p:sp>
    </p:spTree>
    <p:extLst>
      <p:ext uri="{BB962C8B-B14F-4D97-AF65-F5344CB8AC3E}">
        <p14:creationId xmlns:p14="http://schemas.microsoft.com/office/powerpoint/2010/main" val="1460102024"/>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images w text">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826001" y="1566333"/>
            <a:ext cx="6745817" cy="4402138"/>
          </a:xfrm>
          <a:noFill/>
          <a:ln>
            <a:noFill/>
          </a:ln>
        </p:spPr>
        <p:txBody>
          <a:bodyPr vert="horz" wrap="square" lIns="0" tIns="0" rIns="0" bIns="0" numCol="1" anchor="t" anchorCtr="0" compatLnSpc="1">
            <a:prstTxWarp prst="textNoShape">
              <a:avLst/>
            </a:prstTxWarp>
          </a:bodyPr>
          <a:lstStyle>
            <a:lvl1pPr>
              <a:defRPr lang="en-US" sz="1400" dirty="0" smtClean="0"/>
            </a:lvl1pPr>
            <a:lvl2pPr>
              <a:defRPr lang="en-US" sz="1400" dirty="0" smtClean="0"/>
            </a:lvl2pPr>
            <a:lvl3pPr>
              <a:defRPr lang="en-US" sz="14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4"/>
          </p:nvPr>
        </p:nvSpPr>
        <p:spPr>
          <a:xfrm>
            <a:off x="620889" y="1576917"/>
            <a:ext cx="3913632" cy="1958446"/>
          </a:xfrm>
        </p:spPr>
        <p:txBody>
          <a:bodyPr/>
          <a:lstStyle>
            <a:lvl1pPr marL="0" indent="0">
              <a:buNone/>
              <a:defRPr/>
            </a:lvl1pPr>
          </a:lstStyle>
          <a:p>
            <a:pPr lvl="0"/>
            <a:r>
              <a:rPr lang="en-US" noProof="0"/>
              <a:t>Drag picture to placeholder or click icon to add</a:t>
            </a:r>
          </a:p>
        </p:txBody>
      </p:sp>
      <p:sp>
        <p:nvSpPr>
          <p:cNvPr id="13" name="Picture Placeholder 10"/>
          <p:cNvSpPr>
            <a:spLocks noGrp="1"/>
          </p:cNvSpPr>
          <p:nvPr>
            <p:ph type="pic" sz="quarter" idx="15"/>
          </p:nvPr>
        </p:nvSpPr>
        <p:spPr>
          <a:xfrm>
            <a:off x="620889" y="3947583"/>
            <a:ext cx="3913632" cy="1958446"/>
          </a:xfrm>
        </p:spPr>
        <p:txBody>
          <a:bodyPr/>
          <a:lstStyle>
            <a:lvl1pPr marL="0" indent="0">
              <a:buNone/>
              <a:defRPr/>
            </a:lvl1pPr>
          </a:lstStyle>
          <a:p>
            <a:pPr lvl="0"/>
            <a:r>
              <a:rPr lang="en-US" noProof="0"/>
              <a:t>Drag picture to placeholder or click icon to add</a:t>
            </a:r>
          </a:p>
        </p:txBody>
      </p:sp>
      <p:sp>
        <p:nvSpPr>
          <p:cNvPr id="14" name="Title 13"/>
          <p:cNvSpPr>
            <a:spLocks noGrp="1"/>
          </p:cNvSpPr>
          <p:nvPr>
            <p:ph type="title"/>
          </p:nvPr>
        </p:nvSpPr>
        <p:spPr/>
        <p:txBody>
          <a:bodyPr/>
          <a:lstStyle/>
          <a:p>
            <a:r>
              <a:rPr lang="en-US"/>
              <a:t>Click to edit Master title style</a:t>
            </a:r>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Rectangle 11"/>
          <p:cNvSpPr>
            <a:spLocks noGrp="1" noChangeArrowheads="1"/>
          </p:cNvSpPr>
          <p:nvPr>
            <p:ph type="sldNum" sz="quarter" idx="17"/>
          </p:nvPr>
        </p:nvSpPr>
        <p:spPr>
          <a:ln/>
        </p:spPr>
        <p:txBody>
          <a:bodyPr/>
          <a:lstStyle>
            <a:lvl1pPr>
              <a:defRPr/>
            </a:lvl1pPr>
          </a:lstStyle>
          <a:p>
            <a:fld id="{D95C630E-C224-F64B-A646-333BCFDF0CE5}" type="slidenum">
              <a:rPr lang="en-US"/>
              <a:pPr/>
              <a:t>‹#›</a:t>
            </a:fld>
            <a:endParaRPr lang="en-US"/>
          </a:p>
        </p:txBody>
      </p:sp>
    </p:spTree>
    <p:extLst>
      <p:ext uri="{BB962C8B-B14F-4D97-AF65-F5344CB8AC3E}">
        <p14:creationId xmlns:p14="http://schemas.microsoft.com/office/powerpoint/2010/main" val="3485659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9C2-C207-41F6-8930-EFE5A5355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86DB5-6ACD-437B-98A3-459A9E213279}"/>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4" name="Footer Placeholder 3">
            <a:extLst>
              <a:ext uri="{FF2B5EF4-FFF2-40B4-BE49-F238E27FC236}">
                <a16:creationId xmlns:a16="http://schemas.microsoft.com/office/drawing/2014/main" id="{31265F95-2A20-48F6-86CE-00C48EEDBE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E1AA74-7F16-4F29-A0A6-D30A0272B5B1}"/>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216211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5E53B-BDF3-4B64-9DFD-1E1330F301EF}"/>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3" name="Footer Placeholder 2">
            <a:extLst>
              <a:ext uri="{FF2B5EF4-FFF2-40B4-BE49-F238E27FC236}">
                <a16:creationId xmlns:a16="http://schemas.microsoft.com/office/drawing/2014/main" id="{E3E57501-D55C-41FE-82C6-9482925CC9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01FB9-BCD5-4415-A266-F4F3FF04A3E9}"/>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180343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C25A-3424-44AC-8C5E-7A1C081FE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69AD-A0AB-4F48-9C3C-93A52CCE40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8E648-5DB3-444F-B640-F76879BEA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81823-24D3-48A9-B8B5-0D4DD85677C7}"/>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6" name="Footer Placeholder 5">
            <a:extLst>
              <a:ext uri="{FF2B5EF4-FFF2-40B4-BE49-F238E27FC236}">
                <a16:creationId xmlns:a16="http://schemas.microsoft.com/office/drawing/2014/main" id="{AF1E25EA-69CE-4EB4-9AA2-2AF67DF1DF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33F86-5189-42A0-80D7-ED17F01365C7}"/>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2011076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96E3-3E45-49E1-AC7B-3C50A3E00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73D735-7002-4C2A-ABD3-94722F0FCC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0F3AD4-0DED-4CC0-8E70-B114F7E25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A7707-61E7-4D1E-A808-F87B3AD56F29}"/>
              </a:ext>
            </a:extLst>
          </p:cNvPr>
          <p:cNvSpPr>
            <a:spLocks noGrp="1"/>
          </p:cNvSpPr>
          <p:nvPr>
            <p:ph type="dt" sz="half" idx="10"/>
          </p:nvPr>
        </p:nvSpPr>
        <p:spPr/>
        <p:txBody>
          <a:bodyPr/>
          <a:lstStyle/>
          <a:p>
            <a:fld id="{77D336F6-46A4-413F-9BF0-87210A2CE484}" type="datetimeFigureOut">
              <a:rPr lang="en-US" smtClean="0"/>
              <a:t>7/20/2021</a:t>
            </a:fld>
            <a:endParaRPr lang="en-US"/>
          </a:p>
        </p:txBody>
      </p:sp>
      <p:sp>
        <p:nvSpPr>
          <p:cNvPr id="6" name="Footer Placeholder 5">
            <a:extLst>
              <a:ext uri="{FF2B5EF4-FFF2-40B4-BE49-F238E27FC236}">
                <a16:creationId xmlns:a16="http://schemas.microsoft.com/office/drawing/2014/main" id="{3699092D-159D-4683-AE41-8060C968EE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C0545-341A-47ED-9C65-124BFBB3A053}"/>
              </a:ext>
            </a:extLst>
          </p:cNvPr>
          <p:cNvSpPr>
            <a:spLocks noGrp="1"/>
          </p:cNvSpPr>
          <p:nvPr>
            <p:ph type="sldNum" sz="quarter" idx="12"/>
          </p:nvPr>
        </p:nvSpPr>
        <p:spPr/>
        <p:txBody>
          <a:bodyPr/>
          <a:lstStyle/>
          <a:p>
            <a:fld id="{13120E23-76E8-4323-8437-5CE07C56748B}" type="slidenum">
              <a:rPr lang="en-US" smtClean="0"/>
              <a:t>‹#›</a:t>
            </a:fld>
            <a:endParaRPr lang="en-US"/>
          </a:p>
        </p:txBody>
      </p:sp>
    </p:spTree>
    <p:extLst>
      <p:ext uri="{BB962C8B-B14F-4D97-AF65-F5344CB8AC3E}">
        <p14:creationId xmlns:p14="http://schemas.microsoft.com/office/powerpoint/2010/main" val="15533351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40702-CDB1-47E9-831F-08333BC4B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284BA6-F8F6-43EB-BDD2-879E362F2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F7752-114A-4A47-9839-41A9ED958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336F6-46A4-413F-9BF0-87210A2CE484}" type="datetimeFigureOut">
              <a:rPr lang="en-US" smtClean="0"/>
              <a:t>7/20/2021</a:t>
            </a:fld>
            <a:endParaRPr lang="en-US"/>
          </a:p>
        </p:txBody>
      </p:sp>
      <p:sp>
        <p:nvSpPr>
          <p:cNvPr id="5" name="Footer Placeholder 4">
            <a:extLst>
              <a:ext uri="{FF2B5EF4-FFF2-40B4-BE49-F238E27FC236}">
                <a16:creationId xmlns:a16="http://schemas.microsoft.com/office/drawing/2014/main" id="{FED1968D-BE2A-4543-AF6C-D5A257A89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CC2B8F-253F-46BC-9955-7BDCC0A87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20E23-76E8-4323-8437-5CE07C56748B}" type="slidenum">
              <a:rPr lang="en-US" smtClean="0"/>
              <a:t>‹#›</a:t>
            </a:fld>
            <a:endParaRPr lang="en-US"/>
          </a:p>
        </p:txBody>
      </p:sp>
    </p:spTree>
    <p:extLst>
      <p:ext uri="{BB962C8B-B14F-4D97-AF65-F5344CB8AC3E}">
        <p14:creationId xmlns:p14="http://schemas.microsoft.com/office/powerpoint/2010/main" val="2527386050"/>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3986" r:id="rId48"/>
    <p:sldLayoutId id="2147483988" r:id="rId49"/>
    <p:sldLayoutId id="2147483989" r:id="rId50"/>
    <p:sldLayoutId id="2147483990" r:id="rId51"/>
    <p:sldLayoutId id="2147483991" r:id="rId52"/>
    <p:sldLayoutId id="214748399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cast.com/jwierz700/networking_basics_with_scapy" TargetMode="External"/><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hyperlink" Target="https://scapy.net/"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8" Type="http://schemas.openxmlformats.org/officeDocument/2006/relationships/hyperlink" Target="https://linuxhint.com/http_wireshark/" TargetMode="External"/><Relationship Id="rId13" Type="http://schemas.openxmlformats.org/officeDocument/2006/relationships/hyperlink" Target="http://www.networksorcery.com/enp/protocol/icmp/msg9.htm#h_Advertisement_count" TargetMode="External"/><Relationship Id="rId3" Type="http://schemas.openxmlformats.org/officeDocument/2006/relationships/hyperlink" Target="https://www.flukenetworks.com/blog/cabling-chronicles/101-series-ethernet-back-basics#:~:text=Ethernet%20frames%20are%20encapsulated%20within,MAC%20address%20of%20the%20device" TargetMode="External"/><Relationship Id="rId7" Type="http://schemas.openxmlformats.org/officeDocument/2006/relationships/hyperlink" Target="https://skminhaj.wordpress.com/2016/02/15/tcp-segment-vs-udp-datagram-header-format/" TargetMode="External"/><Relationship Id="rId12" Type="http://schemas.openxmlformats.org/officeDocument/2006/relationships/hyperlink" Target="https://www.iana.org/assignments/icmp-parameters/icmp-parameters.xhtml#icmp-parameters-codes-6" TargetMode="External"/><Relationship Id="rId2" Type="http://schemas.openxmlformats.org/officeDocument/2006/relationships/notesSlide" Target="../notesSlides/notesSlide32.xml"/><Relationship Id="rId16" Type="http://schemas.openxmlformats.org/officeDocument/2006/relationships/image" Target="../media/image36.jpeg"/><Relationship Id="rId1" Type="http://schemas.openxmlformats.org/officeDocument/2006/relationships/slideLayout" Target="../slideLayouts/slideLayout46.xml"/><Relationship Id="rId6" Type="http://schemas.openxmlformats.org/officeDocument/2006/relationships/hyperlink" Target="https://ptgmedia.pearsoncmg.com/images/0131014684/samplechapter/0131014684_ch02.pdf" TargetMode="External"/><Relationship Id="rId11" Type="http://schemas.openxmlformats.org/officeDocument/2006/relationships/hyperlink" Target="https://en.wikipedia.org/wiki/EtherType" TargetMode="External"/><Relationship Id="rId5" Type="http://schemas.openxmlformats.org/officeDocument/2006/relationships/hyperlink" Target="https://www.tutorialspoint.com/ipv4/ipv4_packet_structure.htm" TargetMode="External"/><Relationship Id="rId15" Type="http://schemas.openxmlformats.org/officeDocument/2006/relationships/image" Target="../media/image3.png"/><Relationship Id="rId10" Type="http://schemas.openxmlformats.org/officeDocument/2006/relationships/hyperlink" Target="https://en.wikipedia.org/wiki/Address_Resolution_Protocol" TargetMode="External"/><Relationship Id="rId4" Type="http://schemas.openxmlformats.org/officeDocument/2006/relationships/hyperlink" Target="https://www.mouser.com/pdfdocs/Ethernet_Basics_rev2_en.pdf" TargetMode="External"/><Relationship Id="rId9" Type="http://schemas.openxmlformats.org/officeDocument/2006/relationships/hyperlink" Target="https://montcs.bloomu.edu/VM-LAN/LAN04.asn.scapy.html" TargetMode="External"/><Relationship Id="rId14" Type="http://schemas.openxmlformats.org/officeDocument/2006/relationships/hyperlink" Target="https://www2.hawaii.edu/~esb/2010fall.ics451/oct04.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p:txBody>
          <a:bodyPr/>
          <a:lstStyle/>
          <a:p>
            <a:r>
              <a:rPr lang="en-US" sz="4800"/>
              <a:t>HAT CHAT:             </a:t>
            </a:r>
            <a:br>
              <a:rPr lang="en-US" sz="4800"/>
            </a:br>
            <a:r>
              <a:rPr lang="en-US" sz="4800"/>
              <a:t>Networking 1</a:t>
            </a:r>
          </a:p>
        </p:txBody>
      </p:sp>
      <p:sp>
        <p:nvSpPr>
          <p:cNvPr id="17410" name="Subtitle 2"/>
          <p:cNvSpPr>
            <a:spLocks noGrp="1"/>
          </p:cNvSpPr>
          <p:nvPr>
            <p:ph type="subTitle" idx="1"/>
          </p:nvPr>
        </p:nvSpPr>
        <p:spPr>
          <a:xfrm>
            <a:off x="611719" y="4113222"/>
            <a:ext cx="10365317" cy="1079888"/>
          </a:xfrm>
        </p:spPr>
        <p:txBody>
          <a:bodyPr/>
          <a:lstStyle/>
          <a:p>
            <a:r>
              <a:rPr lang="en-US" sz="2000"/>
              <a:t>June 6th, 2021</a:t>
            </a:r>
          </a:p>
          <a:p>
            <a:r>
              <a:rPr lang="en-US" sz="2000"/>
              <a:t>John Wierzchowski</a:t>
            </a:r>
          </a:p>
        </p:txBody>
      </p:sp>
      <p:pic>
        <p:nvPicPr>
          <p:cNvPr id="4104" name="Picture 8" descr="Top Hat (1935) - IMDb">
            <a:extLst>
              <a:ext uri="{FF2B5EF4-FFF2-40B4-BE49-F238E27FC236}">
                <a16:creationId xmlns:a16="http://schemas.microsoft.com/office/drawing/2014/main" id="{FF714826-5441-430E-B996-849BD8EB5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2" y="1321066"/>
            <a:ext cx="3363912" cy="421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6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D43560-CA28-4C35-B05A-70F7F34757D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81933D6-1922-4B1C-8247-EE9B3D30289D}"/>
              </a:ext>
            </a:extLst>
          </p:cNvPr>
          <p:cNvSpPr>
            <a:spLocks noGrp="1"/>
          </p:cNvSpPr>
          <p:nvPr>
            <p:ph type="sldNum" sz="quarter" idx="12"/>
          </p:nvPr>
        </p:nvSpPr>
        <p:spPr/>
        <p:txBody>
          <a:bodyPr/>
          <a:lstStyle/>
          <a:p>
            <a:fld id="{E73DD6C2-2E78-E144-898F-830B271C1F0E}" type="slidenum">
              <a:rPr lang="en-US" smtClean="0"/>
              <a:pPr/>
              <a:t>10</a:t>
            </a:fld>
            <a:endParaRPr lang="en-US"/>
          </a:p>
        </p:txBody>
      </p:sp>
      <p:sp>
        <p:nvSpPr>
          <p:cNvPr id="2" name="Title 1">
            <a:extLst>
              <a:ext uri="{FF2B5EF4-FFF2-40B4-BE49-F238E27FC236}">
                <a16:creationId xmlns:a16="http://schemas.microsoft.com/office/drawing/2014/main" id="{B2C51023-1384-43F5-BED4-6549C3DC8C5E}"/>
              </a:ext>
            </a:extLst>
          </p:cNvPr>
          <p:cNvSpPr>
            <a:spLocks noGrp="1"/>
          </p:cNvSpPr>
          <p:nvPr>
            <p:ph type="title"/>
          </p:nvPr>
        </p:nvSpPr>
        <p:spPr/>
        <p:txBody>
          <a:bodyPr/>
          <a:lstStyle/>
          <a:p>
            <a:r>
              <a:rPr lang="en-US"/>
              <a:t>IP Header</a:t>
            </a:r>
          </a:p>
        </p:txBody>
      </p:sp>
      <p:pic>
        <p:nvPicPr>
          <p:cNvPr id="7170" name="Picture 2" descr="IP Header">
            <a:extLst>
              <a:ext uri="{FF2B5EF4-FFF2-40B4-BE49-F238E27FC236}">
                <a16:creationId xmlns:a16="http://schemas.microsoft.com/office/drawing/2014/main" id="{1CC1CA3A-A30B-49C2-A565-B51DF7248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416" y="1155032"/>
            <a:ext cx="9030642" cy="48700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p Hat | The Craft Chop">
            <a:extLst>
              <a:ext uri="{FF2B5EF4-FFF2-40B4-BE49-F238E27FC236}">
                <a16:creationId xmlns:a16="http://schemas.microsoft.com/office/drawing/2014/main" id="{9DCA9543-DA0E-4098-93CB-0BE548A69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83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73DBC-DBEC-45E6-BE13-74AD2C565419}"/>
              </a:ext>
            </a:extLst>
          </p:cNvPr>
          <p:cNvSpPr>
            <a:spLocks noGrp="1"/>
          </p:cNvSpPr>
          <p:nvPr>
            <p:ph sz="quarter" idx="10"/>
          </p:nvPr>
        </p:nvSpPr>
        <p:spPr>
          <a:xfrm>
            <a:off x="611716" y="1371600"/>
            <a:ext cx="4044505" cy="4809744"/>
          </a:xfrm>
        </p:spPr>
        <p:txBody>
          <a:bodyPr>
            <a:normAutofit lnSpcReduction="10000"/>
          </a:bodyPr>
          <a:lstStyle/>
          <a:p>
            <a:r>
              <a:rPr lang="en-US" sz="1800"/>
              <a:t>Version </a:t>
            </a:r>
          </a:p>
          <a:p>
            <a:r>
              <a:rPr lang="en-US" sz="1800"/>
              <a:t>IHL </a:t>
            </a:r>
          </a:p>
          <a:p>
            <a:r>
              <a:rPr lang="en-US" sz="1800"/>
              <a:t>DSCP </a:t>
            </a:r>
          </a:p>
          <a:p>
            <a:r>
              <a:rPr lang="en-US" sz="1800"/>
              <a:t>ECN .</a:t>
            </a:r>
          </a:p>
          <a:p>
            <a:r>
              <a:rPr lang="en-US" sz="1800"/>
              <a:t>Total Length </a:t>
            </a:r>
          </a:p>
          <a:p>
            <a:r>
              <a:rPr lang="en-US" sz="1800"/>
              <a:t>Identification</a:t>
            </a:r>
          </a:p>
          <a:p>
            <a:r>
              <a:rPr lang="en-US" sz="1800"/>
              <a:t>Flags </a:t>
            </a:r>
          </a:p>
          <a:p>
            <a:r>
              <a:rPr lang="en-US" sz="1800"/>
              <a:t>Fragment Offset </a:t>
            </a:r>
          </a:p>
          <a:p>
            <a:r>
              <a:rPr lang="en-US" sz="1800"/>
              <a:t>Time to Live </a:t>
            </a:r>
          </a:p>
          <a:p>
            <a:r>
              <a:rPr lang="en-US" sz="1800"/>
              <a:t>Protocol </a:t>
            </a:r>
          </a:p>
          <a:p>
            <a:r>
              <a:rPr lang="en-US" sz="1800"/>
              <a:t>Header Checksum </a:t>
            </a:r>
          </a:p>
          <a:p>
            <a:r>
              <a:rPr lang="en-US" sz="1800"/>
              <a:t>Source Address </a:t>
            </a:r>
          </a:p>
          <a:p>
            <a:r>
              <a:rPr lang="en-US" sz="1800"/>
              <a:t>Destination Address </a:t>
            </a:r>
          </a:p>
          <a:p>
            <a:r>
              <a:rPr lang="en-US" sz="1800"/>
              <a:t>Options </a:t>
            </a:r>
          </a:p>
        </p:txBody>
      </p:sp>
      <p:sp>
        <p:nvSpPr>
          <p:cNvPr id="4" name="Footer Placeholder 3">
            <a:extLst>
              <a:ext uri="{FF2B5EF4-FFF2-40B4-BE49-F238E27FC236}">
                <a16:creationId xmlns:a16="http://schemas.microsoft.com/office/drawing/2014/main" id="{3CD43560-CA28-4C35-B05A-70F7F34757D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81933D6-1922-4B1C-8247-EE9B3D30289D}"/>
              </a:ext>
            </a:extLst>
          </p:cNvPr>
          <p:cNvSpPr>
            <a:spLocks noGrp="1"/>
          </p:cNvSpPr>
          <p:nvPr>
            <p:ph type="sldNum" sz="quarter" idx="12"/>
          </p:nvPr>
        </p:nvSpPr>
        <p:spPr/>
        <p:txBody>
          <a:bodyPr/>
          <a:lstStyle/>
          <a:p>
            <a:fld id="{E73DD6C2-2E78-E144-898F-830B271C1F0E}" type="slidenum">
              <a:rPr lang="en-US" smtClean="0"/>
              <a:pPr/>
              <a:t>11</a:t>
            </a:fld>
            <a:endParaRPr lang="en-US"/>
          </a:p>
        </p:txBody>
      </p:sp>
      <p:sp>
        <p:nvSpPr>
          <p:cNvPr id="2" name="Title 1">
            <a:extLst>
              <a:ext uri="{FF2B5EF4-FFF2-40B4-BE49-F238E27FC236}">
                <a16:creationId xmlns:a16="http://schemas.microsoft.com/office/drawing/2014/main" id="{B2C51023-1384-43F5-BED4-6549C3DC8C5E}"/>
              </a:ext>
            </a:extLst>
          </p:cNvPr>
          <p:cNvSpPr>
            <a:spLocks noGrp="1"/>
          </p:cNvSpPr>
          <p:nvPr>
            <p:ph type="title"/>
          </p:nvPr>
        </p:nvSpPr>
        <p:spPr/>
        <p:txBody>
          <a:bodyPr/>
          <a:lstStyle/>
          <a:p>
            <a:r>
              <a:rPr lang="en-US"/>
              <a:t>IP Header</a:t>
            </a:r>
          </a:p>
        </p:txBody>
      </p:sp>
      <p:pic>
        <p:nvPicPr>
          <p:cNvPr id="7170" name="Picture 2" descr="IP Header">
            <a:extLst>
              <a:ext uri="{FF2B5EF4-FFF2-40B4-BE49-F238E27FC236}">
                <a16:creationId xmlns:a16="http://schemas.microsoft.com/office/drawing/2014/main" id="{1CC1CA3A-A30B-49C2-A565-B51DF7248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089" y="1371601"/>
            <a:ext cx="7853196" cy="42351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C345B618-499D-4785-98A1-3ED1EF229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67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0E4500-2CAF-437B-8B4F-F387811CC91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4FA16F11-820E-4FD9-A3C6-F3C00CBBE0D3}"/>
              </a:ext>
            </a:extLst>
          </p:cNvPr>
          <p:cNvSpPr>
            <a:spLocks noGrp="1"/>
          </p:cNvSpPr>
          <p:nvPr>
            <p:ph type="sldNum" sz="quarter" idx="12"/>
          </p:nvPr>
        </p:nvSpPr>
        <p:spPr/>
        <p:txBody>
          <a:bodyPr/>
          <a:lstStyle/>
          <a:p>
            <a:fld id="{E73DD6C2-2E78-E144-898F-830B271C1F0E}" type="slidenum">
              <a:rPr lang="en-US" smtClean="0"/>
              <a:pPr/>
              <a:t>12</a:t>
            </a:fld>
            <a:endParaRPr lang="en-US"/>
          </a:p>
        </p:txBody>
      </p:sp>
      <p:sp>
        <p:nvSpPr>
          <p:cNvPr id="2" name="Title 1">
            <a:extLst>
              <a:ext uri="{FF2B5EF4-FFF2-40B4-BE49-F238E27FC236}">
                <a16:creationId xmlns:a16="http://schemas.microsoft.com/office/drawing/2014/main" id="{8BE26350-0070-4018-AD75-35BBA773678C}"/>
              </a:ext>
            </a:extLst>
          </p:cNvPr>
          <p:cNvSpPr>
            <a:spLocks noGrp="1"/>
          </p:cNvSpPr>
          <p:nvPr>
            <p:ph type="title"/>
          </p:nvPr>
        </p:nvSpPr>
        <p:spPr/>
        <p:txBody>
          <a:bodyPr/>
          <a:lstStyle/>
          <a:p>
            <a:r>
              <a:rPr lang="en-US"/>
              <a:t>TCP and UDP</a:t>
            </a:r>
          </a:p>
        </p:txBody>
      </p:sp>
      <p:pic>
        <p:nvPicPr>
          <p:cNvPr id="8194" name="Picture 2" descr="TCP Segment Vs UDP Datagram Header Format – IT Tips for Systems and Network  Administrators">
            <a:extLst>
              <a:ext uri="{FF2B5EF4-FFF2-40B4-BE49-F238E27FC236}">
                <a16:creationId xmlns:a16="http://schemas.microsoft.com/office/drawing/2014/main" id="{3EC748DA-8ED7-46B5-AF03-0B0579C33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766763"/>
            <a:ext cx="9505950" cy="5324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p Hat | The Craft Chop">
            <a:extLst>
              <a:ext uri="{FF2B5EF4-FFF2-40B4-BE49-F238E27FC236}">
                <a16:creationId xmlns:a16="http://schemas.microsoft.com/office/drawing/2014/main" id="{8B9760E9-4587-4C73-ADD7-838AA0EF2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31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DFC8F6C-F0B5-4C30-A277-4BF47F64DEC8}"/>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44421" y="692194"/>
            <a:ext cx="7303158" cy="514644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1AF74BB-EDF2-4044-B988-8C38C64080C7}"/>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7CD489D6-F242-4452-8B48-C6222510D40B}"/>
              </a:ext>
            </a:extLst>
          </p:cNvPr>
          <p:cNvSpPr>
            <a:spLocks noGrp="1"/>
          </p:cNvSpPr>
          <p:nvPr>
            <p:ph type="sldNum" sz="quarter" idx="12"/>
          </p:nvPr>
        </p:nvSpPr>
        <p:spPr/>
        <p:txBody>
          <a:bodyPr/>
          <a:lstStyle/>
          <a:p>
            <a:fld id="{E73DD6C2-2E78-E144-898F-830B271C1F0E}" type="slidenum">
              <a:rPr lang="en-US" smtClean="0"/>
              <a:pPr/>
              <a:t>13</a:t>
            </a:fld>
            <a:endParaRPr lang="en-US"/>
          </a:p>
        </p:txBody>
      </p:sp>
      <p:sp>
        <p:nvSpPr>
          <p:cNvPr id="2" name="Title 1">
            <a:extLst>
              <a:ext uri="{FF2B5EF4-FFF2-40B4-BE49-F238E27FC236}">
                <a16:creationId xmlns:a16="http://schemas.microsoft.com/office/drawing/2014/main" id="{62DAD296-913D-4991-AF6B-E63293CB0DED}"/>
              </a:ext>
            </a:extLst>
          </p:cNvPr>
          <p:cNvSpPr>
            <a:spLocks noGrp="1"/>
          </p:cNvSpPr>
          <p:nvPr>
            <p:ph type="title"/>
          </p:nvPr>
        </p:nvSpPr>
        <p:spPr/>
        <p:txBody>
          <a:bodyPr/>
          <a:lstStyle/>
          <a:p>
            <a:r>
              <a:rPr lang="en-US"/>
              <a:t>TCP Segment</a:t>
            </a:r>
          </a:p>
        </p:txBody>
      </p:sp>
      <p:pic>
        <p:nvPicPr>
          <p:cNvPr id="6" name="Picture 2" descr="Top Hat | The Craft Chop">
            <a:extLst>
              <a:ext uri="{FF2B5EF4-FFF2-40B4-BE49-F238E27FC236}">
                <a16:creationId xmlns:a16="http://schemas.microsoft.com/office/drawing/2014/main" id="{68AFFEFB-0F21-4BB1-8B32-AE1C5578C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366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CP Segment Vs UDP Datagram Header Format – IT Tips for Systems and Network  Administrators">
            <a:extLst>
              <a:ext uri="{FF2B5EF4-FFF2-40B4-BE49-F238E27FC236}">
                <a16:creationId xmlns:a16="http://schemas.microsoft.com/office/drawing/2014/main" id="{9780EFAF-DD5E-4C51-8603-48AF6DCA1A0E}"/>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472" t="64084" b="-1"/>
          <a:stretch/>
        </p:blipFill>
        <p:spPr bwMode="auto">
          <a:xfrm>
            <a:off x="2289016" y="2659505"/>
            <a:ext cx="7613968" cy="153898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603E2E0-88F3-4AE2-8695-49CE94397FE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04C9F72-4C78-4369-9E19-3096DBBB5F05}"/>
              </a:ext>
            </a:extLst>
          </p:cNvPr>
          <p:cNvSpPr>
            <a:spLocks noGrp="1"/>
          </p:cNvSpPr>
          <p:nvPr>
            <p:ph type="sldNum" sz="quarter" idx="12"/>
          </p:nvPr>
        </p:nvSpPr>
        <p:spPr/>
        <p:txBody>
          <a:bodyPr/>
          <a:lstStyle/>
          <a:p>
            <a:fld id="{E73DD6C2-2E78-E144-898F-830B271C1F0E}" type="slidenum">
              <a:rPr lang="en-US" smtClean="0"/>
              <a:pPr/>
              <a:t>14</a:t>
            </a:fld>
            <a:endParaRPr lang="en-US"/>
          </a:p>
        </p:txBody>
      </p:sp>
      <p:sp>
        <p:nvSpPr>
          <p:cNvPr id="2" name="Title 1">
            <a:extLst>
              <a:ext uri="{FF2B5EF4-FFF2-40B4-BE49-F238E27FC236}">
                <a16:creationId xmlns:a16="http://schemas.microsoft.com/office/drawing/2014/main" id="{1E654BBF-C454-4BBC-83BB-A33B40816166}"/>
              </a:ext>
            </a:extLst>
          </p:cNvPr>
          <p:cNvSpPr>
            <a:spLocks noGrp="1"/>
          </p:cNvSpPr>
          <p:nvPr>
            <p:ph type="title"/>
          </p:nvPr>
        </p:nvSpPr>
        <p:spPr/>
        <p:txBody>
          <a:bodyPr/>
          <a:lstStyle/>
          <a:p>
            <a:r>
              <a:rPr lang="en-US"/>
              <a:t>UDP Datagram</a:t>
            </a:r>
          </a:p>
        </p:txBody>
      </p:sp>
      <p:pic>
        <p:nvPicPr>
          <p:cNvPr id="6" name="Picture 2" descr="Top Hat | The Craft Chop">
            <a:extLst>
              <a:ext uri="{FF2B5EF4-FFF2-40B4-BE49-F238E27FC236}">
                <a16:creationId xmlns:a16="http://schemas.microsoft.com/office/drawing/2014/main" id="{F6BB3C9D-1117-49CD-8550-00FA7E5AC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70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375AC-23BC-4178-9CDE-717C526F675F}"/>
              </a:ext>
            </a:extLst>
          </p:cNvPr>
          <p:cNvSpPr>
            <a:spLocks noGrp="1"/>
          </p:cNvSpPr>
          <p:nvPr>
            <p:ph sz="quarter" idx="10"/>
          </p:nvPr>
        </p:nvSpPr>
        <p:spPr/>
        <p:txBody>
          <a:bodyPr/>
          <a:lstStyle/>
          <a:p>
            <a:pPr marL="0" indent="0">
              <a:buNone/>
            </a:pPr>
            <a:r>
              <a:rPr lang="en-US" sz="2800">
                <a:hlinkClick r:id="rId2"/>
              </a:rPr>
              <a:t>https://github.comcast.com/jwierz700/networking_basics_with_scapy</a:t>
            </a:r>
            <a:endParaRPr lang="en-US" sz="2800"/>
          </a:p>
          <a:p>
            <a:endParaRPr lang="en-US" sz="2800"/>
          </a:p>
          <a:p>
            <a:r>
              <a:rPr lang="en-US" sz="2800"/>
              <a:t>Ethernet Frame</a:t>
            </a:r>
          </a:p>
          <a:p>
            <a:r>
              <a:rPr lang="en-US" sz="2800"/>
              <a:t>IP Packet</a:t>
            </a:r>
          </a:p>
          <a:p>
            <a:r>
              <a:rPr lang="en-US" sz="2800"/>
              <a:t>UDP</a:t>
            </a:r>
          </a:p>
          <a:p>
            <a:r>
              <a:rPr lang="en-US" sz="2800"/>
              <a:t>TCP</a:t>
            </a:r>
          </a:p>
        </p:txBody>
      </p:sp>
      <p:sp>
        <p:nvSpPr>
          <p:cNvPr id="4" name="Footer Placeholder 3">
            <a:extLst>
              <a:ext uri="{FF2B5EF4-FFF2-40B4-BE49-F238E27FC236}">
                <a16:creationId xmlns:a16="http://schemas.microsoft.com/office/drawing/2014/main" id="{3FCD6AAD-527C-405C-9C5D-1512EE2B081F}"/>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4A294EE-F90C-4ECA-9B5D-ADD7B0B16873}"/>
              </a:ext>
            </a:extLst>
          </p:cNvPr>
          <p:cNvSpPr>
            <a:spLocks noGrp="1"/>
          </p:cNvSpPr>
          <p:nvPr>
            <p:ph type="sldNum" sz="quarter" idx="12"/>
          </p:nvPr>
        </p:nvSpPr>
        <p:spPr/>
        <p:txBody>
          <a:bodyPr/>
          <a:lstStyle/>
          <a:p>
            <a:fld id="{E73DD6C2-2E78-E144-898F-830B271C1F0E}" type="slidenum">
              <a:rPr lang="en-US" smtClean="0"/>
              <a:pPr/>
              <a:t>15</a:t>
            </a:fld>
            <a:endParaRPr lang="en-US"/>
          </a:p>
        </p:txBody>
      </p:sp>
      <p:sp>
        <p:nvSpPr>
          <p:cNvPr id="2" name="Title 1">
            <a:extLst>
              <a:ext uri="{FF2B5EF4-FFF2-40B4-BE49-F238E27FC236}">
                <a16:creationId xmlns:a16="http://schemas.microsoft.com/office/drawing/2014/main" id="{B3A3E0A9-ABF6-4FA5-90B2-77C046891313}"/>
              </a:ext>
            </a:extLst>
          </p:cNvPr>
          <p:cNvSpPr>
            <a:spLocks noGrp="1"/>
          </p:cNvSpPr>
          <p:nvPr>
            <p:ph type="title"/>
          </p:nvPr>
        </p:nvSpPr>
        <p:spPr/>
        <p:txBody>
          <a:bodyPr/>
          <a:lstStyle/>
          <a:p>
            <a:r>
              <a:rPr lang="en-US"/>
              <a:t>Demos</a:t>
            </a:r>
          </a:p>
        </p:txBody>
      </p:sp>
      <p:pic>
        <p:nvPicPr>
          <p:cNvPr id="6" name="Picture 2" descr="Top Hat | The Craft Chop">
            <a:extLst>
              <a:ext uri="{FF2B5EF4-FFF2-40B4-BE49-F238E27FC236}">
                <a16:creationId xmlns:a16="http://schemas.microsoft.com/office/drawing/2014/main" id="{E2488099-DD59-4AB9-B37E-B65786825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i-Line Gift Ltd. Boston Terrier with Top Hat Statue &amp;amp; Reviews | Wayfair">
            <a:extLst>
              <a:ext uri="{FF2B5EF4-FFF2-40B4-BE49-F238E27FC236}">
                <a16:creationId xmlns:a16="http://schemas.microsoft.com/office/drawing/2014/main" id="{CA148130-2ED5-4422-A5FF-D4CA1AEC6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577" y="2808089"/>
            <a:ext cx="30607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073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76932C-05C6-43EC-AA08-DEAF88AC97F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02D2FC8-1928-42D7-BACC-41CEE4B39222}"/>
              </a:ext>
            </a:extLst>
          </p:cNvPr>
          <p:cNvSpPr>
            <a:spLocks noGrp="1"/>
          </p:cNvSpPr>
          <p:nvPr>
            <p:ph type="sldNum" sz="quarter" idx="12"/>
          </p:nvPr>
        </p:nvSpPr>
        <p:spPr/>
        <p:txBody>
          <a:bodyPr/>
          <a:lstStyle/>
          <a:p>
            <a:fld id="{E73DD6C2-2E78-E144-898F-830B271C1F0E}" type="slidenum">
              <a:rPr lang="en-US" smtClean="0"/>
              <a:pPr/>
              <a:t>16</a:t>
            </a:fld>
            <a:endParaRPr lang="en-US"/>
          </a:p>
        </p:txBody>
      </p:sp>
      <p:sp>
        <p:nvSpPr>
          <p:cNvPr id="2" name="Title 1">
            <a:extLst>
              <a:ext uri="{FF2B5EF4-FFF2-40B4-BE49-F238E27FC236}">
                <a16:creationId xmlns:a16="http://schemas.microsoft.com/office/drawing/2014/main" id="{EBA12F4E-B4EE-4DA2-B767-566D6CFFBB91}"/>
              </a:ext>
            </a:extLst>
          </p:cNvPr>
          <p:cNvSpPr>
            <a:spLocks noGrp="1"/>
          </p:cNvSpPr>
          <p:nvPr>
            <p:ph type="title"/>
          </p:nvPr>
        </p:nvSpPr>
        <p:spPr/>
        <p:txBody>
          <a:bodyPr/>
          <a:lstStyle/>
          <a:p>
            <a:r>
              <a:rPr lang="en-US"/>
              <a:t>Demos tool of choice: </a:t>
            </a:r>
            <a:r>
              <a:rPr lang="en-US" err="1"/>
              <a:t>scapy</a:t>
            </a:r>
            <a:endParaRPr lang="en-US"/>
          </a:p>
        </p:txBody>
      </p:sp>
      <p:sp>
        <p:nvSpPr>
          <p:cNvPr id="6" name="Rectangle 5">
            <a:extLst>
              <a:ext uri="{FF2B5EF4-FFF2-40B4-BE49-F238E27FC236}">
                <a16:creationId xmlns:a16="http://schemas.microsoft.com/office/drawing/2014/main" id="{D2163FD1-038D-4C34-8634-7F345C2723EE}"/>
              </a:ext>
            </a:extLst>
          </p:cNvPr>
          <p:cNvSpPr/>
          <p:nvPr/>
        </p:nvSpPr>
        <p:spPr>
          <a:xfrm>
            <a:off x="586764" y="961114"/>
            <a:ext cx="2486193" cy="830997"/>
          </a:xfrm>
          <a:prstGeom prst="rect">
            <a:avLst/>
          </a:prstGeom>
        </p:spPr>
        <p:txBody>
          <a:bodyPr wrap="none">
            <a:spAutoFit/>
          </a:bodyPr>
          <a:lstStyle/>
          <a:p>
            <a:r>
              <a:rPr lang="en-US">
                <a:hlinkClick r:id="rId3"/>
              </a:rPr>
              <a:t>https://scapy.net/</a:t>
            </a:r>
            <a:endParaRPr lang="en-US"/>
          </a:p>
          <a:p>
            <a:endParaRPr lang="en-US"/>
          </a:p>
        </p:txBody>
      </p:sp>
      <p:sp>
        <p:nvSpPr>
          <p:cNvPr id="3" name="TextBox 2">
            <a:extLst>
              <a:ext uri="{FF2B5EF4-FFF2-40B4-BE49-F238E27FC236}">
                <a16:creationId xmlns:a16="http://schemas.microsoft.com/office/drawing/2014/main" id="{01C153E3-EBBE-473F-A05D-732BA4B14BAC}"/>
              </a:ext>
            </a:extLst>
          </p:cNvPr>
          <p:cNvSpPr txBox="1"/>
          <p:nvPr/>
        </p:nvSpPr>
        <p:spPr>
          <a:xfrm>
            <a:off x="586764" y="1457824"/>
            <a:ext cx="10177654" cy="830997"/>
          </a:xfrm>
          <a:prstGeom prst="rect">
            <a:avLst/>
          </a:prstGeom>
          <a:noFill/>
        </p:spPr>
        <p:txBody>
          <a:bodyPr wrap="square" rtlCol="0">
            <a:spAutoFit/>
          </a:bodyPr>
          <a:lstStyle/>
          <a:p>
            <a:r>
              <a:rPr lang="en-US" err="1"/>
              <a:t>sendp</a:t>
            </a:r>
            <a:r>
              <a:rPr lang="en-US"/>
              <a:t>() - layer 2</a:t>
            </a:r>
          </a:p>
          <a:p>
            <a:r>
              <a:rPr lang="en-US"/>
              <a:t>send()  - layer 3.</a:t>
            </a:r>
          </a:p>
        </p:txBody>
      </p:sp>
      <p:sp>
        <p:nvSpPr>
          <p:cNvPr id="7" name="Rectangle 6">
            <a:extLst>
              <a:ext uri="{FF2B5EF4-FFF2-40B4-BE49-F238E27FC236}">
                <a16:creationId xmlns:a16="http://schemas.microsoft.com/office/drawing/2014/main" id="{AD9F75F7-9602-45C8-9289-C3316F3B60F0}"/>
              </a:ext>
            </a:extLst>
          </p:cNvPr>
          <p:cNvSpPr/>
          <p:nvPr/>
        </p:nvSpPr>
        <p:spPr>
          <a:xfrm>
            <a:off x="3284621" y="1792111"/>
            <a:ext cx="6845968" cy="3416320"/>
          </a:xfrm>
          <a:prstGeom prst="rect">
            <a:avLst/>
          </a:prstGeom>
        </p:spPr>
        <p:txBody>
          <a:bodyPr wrap="square">
            <a:spAutoFit/>
          </a:bodyPr>
          <a:lstStyle/>
          <a:p>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aSPY</a:t>
            </a:r>
            <a:r>
              <a:rPr lang="en-US" sz="1200">
                <a:latin typeface="Consolas" panose="020B0609020204030204" pitchFamily="49" charset="0"/>
              </a:rPr>
              <a:t>//</a:t>
            </a:r>
            <a:r>
              <a:rPr lang="en-US" sz="1200" err="1">
                <a:latin typeface="Consolas" panose="020B0609020204030204" pitchFamily="49" charset="0"/>
              </a:rPr>
              <a:t>YASa</a:t>
            </a:r>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apyyyyCY</a:t>
            </a:r>
            <a:r>
              <a:rPr lang="en-US" sz="1200">
                <a:latin typeface="Consolas" panose="020B0609020204030204" pitchFamily="49" charset="0"/>
              </a:rPr>
              <a:t>//////////</a:t>
            </a:r>
            <a:r>
              <a:rPr lang="en-US" sz="1200" err="1">
                <a:latin typeface="Consolas" panose="020B0609020204030204" pitchFamily="49" charset="0"/>
              </a:rPr>
              <a:t>YCa</a:t>
            </a:r>
            <a:r>
              <a:rPr lang="en-US" sz="1200">
                <a:latin typeface="Consolas" panose="020B0609020204030204" pitchFamily="49" charset="0"/>
              </a:rPr>
              <a:t>       |</a:t>
            </a:r>
          </a:p>
          <a:p>
            <a:r>
              <a:rPr lang="en-US" sz="1200">
                <a:latin typeface="Consolas" panose="020B0609020204030204" pitchFamily="49" charset="0"/>
              </a:rPr>
              <a:t>            </a:t>
            </a:r>
            <a:r>
              <a:rPr lang="en-US" sz="1200" err="1">
                <a:latin typeface="Consolas" panose="020B0609020204030204" pitchFamily="49" charset="0"/>
              </a:rPr>
              <a:t>sY</a:t>
            </a:r>
            <a:r>
              <a:rPr lang="en-US" sz="1200">
                <a:latin typeface="Consolas" panose="020B0609020204030204" pitchFamily="49" charset="0"/>
              </a:rPr>
              <a:t>//////</a:t>
            </a:r>
            <a:r>
              <a:rPr lang="en-US" sz="1200" err="1">
                <a:latin typeface="Consolas" panose="020B0609020204030204" pitchFamily="49" charset="0"/>
              </a:rPr>
              <a:t>YSpcs</a:t>
            </a:r>
            <a:r>
              <a:rPr lang="en-US" sz="1200">
                <a:latin typeface="Consolas" panose="020B0609020204030204" pitchFamily="49" charset="0"/>
              </a:rPr>
              <a:t>  </a:t>
            </a:r>
            <a:r>
              <a:rPr lang="en-US" sz="1200" err="1">
                <a:latin typeface="Consolas" panose="020B0609020204030204" pitchFamily="49" charset="0"/>
              </a:rPr>
              <a:t>scpCY</a:t>
            </a:r>
            <a:r>
              <a:rPr lang="en-US" sz="1200">
                <a:latin typeface="Consolas" panose="020B0609020204030204" pitchFamily="49" charset="0"/>
              </a:rPr>
              <a:t>//Pp     | Welcome to </a:t>
            </a:r>
            <a:r>
              <a:rPr lang="en-US" sz="1200" err="1">
                <a:latin typeface="Consolas" panose="020B0609020204030204" pitchFamily="49" charset="0"/>
              </a:rPr>
              <a:t>Scapy</a:t>
            </a:r>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ayp</a:t>
            </a:r>
            <a:r>
              <a:rPr lang="en-US" sz="1200">
                <a:latin typeface="Consolas" panose="020B0609020204030204" pitchFamily="49" charset="0"/>
              </a:rPr>
              <a:t> </a:t>
            </a:r>
            <a:r>
              <a:rPr lang="en-US" sz="1200" err="1">
                <a:latin typeface="Consolas" panose="020B0609020204030204" pitchFamily="49" charset="0"/>
              </a:rPr>
              <a:t>ayyyyyyySCP</a:t>
            </a:r>
            <a:r>
              <a:rPr lang="en-US" sz="1200">
                <a:latin typeface="Consolas" panose="020B0609020204030204" pitchFamily="49" charset="0"/>
              </a:rPr>
              <a:t>//Pp           </a:t>
            </a:r>
            <a:r>
              <a:rPr lang="en-US" sz="1200" err="1">
                <a:latin typeface="Consolas" panose="020B0609020204030204" pitchFamily="49" charset="0"/>
              </a:rPr>
              <a:t>syY</a:t>
            </a:r>
            <a:r>
              <a:rPr lang="en-US" sz="1200">
                <a:latin typeface="Consolas" panose="020B0609020204030204" pitchFamily="49" charset="0"/>
              </a:rPr>
              <a:t>//C    | Version 2.4.5</a:t>
            </a:r>
          </a:p>
          <a:p>
            <a:r>
              <a:rPr lang="en-US" sz="1200">
                <a:latin typeface="Consolas" panose="020B0609020204030204" pitchFamily="49" charset="0"/>
              </a:rPr>
              <a:t> </a:t>
            </a:r>
            <a:r>
              <a:rPr lang="en-US" sz="1200" err="1">
                <a:latin typeface="Consolas" panose="020B0609020204030204" pitchFamily="49" charset="0"/>
              </a:rPr>
              <a:t>AYAsAYYYYYYYY</a:t>
            </a:r>
            <a:r>
              <a:rPr lang="en-US" sz="1200">
                <a:latin typeface="Consolas" panose="020B0609020204030204" pitchFamily="49" charset="0"/>
              </a:rPr>
              <a:t>///Ps              </a:t>
            </a:r>
            <a:r>
              <a:rPr lang="en-US" sz="1200" err="1">
                <a:latin typeface="Consolas" panose="020B0609020204030204" pitchFamily="49" charset="0"/>
              </a:rPr>
              <a:t>cY</a:t>
            </a:r>
            <a:r>
              <a:rPr lang="en-US" sz="1200">
                <a:latin typeface="Consolas" panose="020B0609020204030204" pitchFamily="49" charset="0"/>
              </a:rPr>
              <a:t>//S   |</a:t>
            </a:r>
          </a:p>
          <a:p>
            <a:r>
              <a:rPr lang="en-US" sz="1200">
                <a:latin typeface="Consolas" panose="020B0609020204030204" pitchFamily="49" charset="0"/>
              </a:rPr>
              <a:t>         </a:t>
            </a:r>
            <a:r>
              <a:rPr lang="en-US" sz="1200" err="1">
                <a:latin typeface="Consolas" panose="020B0609020204030204" pitchFamily="49" charset="0"/>
              </a:rPr>
              <a:t>pCCCCY</a:t>
            </a:r>
            <a:r>
              <a:rPr lang="en-US" sz="1200">
                <a:latin typeface="Consolas" panose="020B0609020204030204" pitchFamily="49" charset="0"/>
              </a:rPr>
              <a:t>//p          </a:t>
            </a:r>
            <a:r>
              <a:rPr lang="en-US" sz="1200" err="1">
                <a:latin typeface="Consolas" panose="020B0609020204030204" pitchFamily="49" charset="0"/>
              </a:rPr>
              <a:t>cSSps</a:t>
            </a:r>
            <a:r>
              <a:rPr lang="en-US" sz="1200">
                <a:latin typeface="Consolas" panose="020B0609020204030204" pitchFamily="49" charset="0"/>
              </a:rPr>
              <a:t> y//Y   | https://github.com/secdev/scapy</a:t>
            </a:r>
          </a:p>
          <a:p>
            <a:r>
              <a:rPr lang="en-US" sz="1200">
                <a:latin typeface="Consolas" panose="020B0609020204030204" pitchFamily="49" charset="0"/>
              </a:rPr>
              <a:t>         SPPPP///a          </a:t>
            </a:r>
            <a:r>
              <a:rPr lang="en-US" sz="1200" err="1">
                <a:latin typeface="Consolas" panose="020B0609020204030204" pitchFamily="49" charset="0"/>
              </a:rPr>
              <a:t>pP</a:t>
            </a:r>
            <a:r>
              <a:rPr lang="en-US" sz="1200">
                <a:latin typeface="Consolas" panose="020B0609020204030204" pitchFamily="49" charset="0"/>
              </a:rPr>
              <a:t>///AC//Y   |</a:t>
            </a:r>
          </a:p>
          <a:p>
            <a:r>
              <a:rPr lang="en-US" sz="1200">
                <a:latin typeface="Consolas" panose="020B0609020204030204" pitchFamily="49" charset="0"/>
              </a:rPr>
              <a:t>              A//A            </a:t>
            </a:r>
            <a:r>
              <a:rPr lang="en-US" sz="1200" err="1">
                <a:latin typeface="Consolas" panose="020B0609020204030204" pitchFamily="49" charset="0"/>
              </a:rPr>
              <a:t>cyP</a:t>
            </a:r>
            <a:r>
              <a:rPr lang="en-US" sz="1200">
                <a:latin typeface="Consolas" panose="020B0609020204030204" pitchFamily="49" charset="0"/>
              </a:rPr>
              <a:t>////C   | Have fun!</a:t>
            </a:r>
          </a:p>
          <a:p>
            <a:r>
              <a:rPr lang="en-US" sz="1200">
                <a:latin typeface="Consolas" panose="020B0609020204030204" pitchFamily="49" charset="0"/>
              </a:rPr>
              <a:t>              p///Ac            </a:t>
            </a:r>
            <a:r>
              <a:rPr lang="en-US" sz="1200" err="1">
                <a:latin typeface="Consolas" panose="020B0609020204030204" pitchFamily="49" charset="0"/>
              </a:rPr>
              <a:t>sC</a:t>
            </a:r>
            <a:r>
              <a:rPr lang="en-US" sz="1200">
                <a:latin typeface="Consolas" panose="020B0609020204030204" pitchFamily="49" charset="0"/>
              </a:rPr>
              <a:t>///a   |</a:t>
            </a:r>
          </a:p>
          <a:p>
            <a:r>
              <a:rPr lang="en-US" sz="1200">
                <a:latin typeface="Consolas" panose="020B0609020204030204" pitchFamily="49" charset="0"/>
              </a:rPr>
              <a:t>              P////</a:t>
            </a:r>
            <a:r>
              <a:rPr lang="en-US" sz="1200" err="1">
                <a:latin typeface="Consolas" panose="020B0609020204030204" pitchFamily="49" charset="0"/>
              </a:rPr>
              <a:t>YCpc</a:t>
            </a:r>
            <a:r>
              <a:rPr lang="en-US" sz="1200">
                <a:latin typeface="Consolas" panose="020B0609020204030204" pitchFamily="49" charset="0"/>
              </a:rPr>
              <a:t>           A//A   | Craft packets like it is your last</a:t>
            </a:r>
          </a:p>
          <a:p>
            <a:r>
              <a:rPr lang="en-US" sz="1200">
                <a:latin typeface="Consolas" panose="020B0609020204030204" pitchFamily="49" charset="0"/>
              </a:rPr>
              <a:t>       </a:t>
            </a:r>
            <a:r>
              <a:rPr lang="en-US" sz="1200" err="1">
                <a:latin typeface="Consolas" panose="020B0609020204030204" pitchFamily="49" charset="0"/>
              </a:rPr>
              <a:t>scccccp</a:t>
            </a:r>
            <a:r>
              <a:rPr lang="en-US" sz="1200">
                <a:latin typeface="Consolas" panose="020B0609020204030204" pitchFamily="49" charset="0"/>
              </a:rPr>
              <a:t>///</a:t>
            </a:r>
            <a:r>
              <a:rPr lang="en-US" sz="1200" err="1">
                <a:latin typeface="Consolas" panose="020B0609020204030204" pitchFamily="49" charset="0"/>
              </a:rPr>
              <a:t>pSP</a:t>
            </a:r>
            <a:r>
              <a:rPr lang="en-US" sz="1200">
                <a:latin typeface="Consolas" panose="020B0609020204030204" pitchFamily="49" charset="0"/>
              </a:rPr>
              <a:t>///p          p//Y   | day on earth.</a:t>
            </a:r>
          </a:p>
          <a:p>
            <a:r>
              <a:rPr lang="en-US" sz="1200">
                <a:latin typeface="Consolas" panose="020B0609020204030204" pitchFamily="49" charset="0"/>
              </a:rPr>
              <a:t>      </a:t>
            </a:r>
            <a:r>
              <a:rPr lang="en-US" sz="1200" err="1">
                <a:latin typeface="Consolas" panose="020B0609020204030204" pitchFamily="49" charset="0"/>
              </a:rPr>
              <a:t>sY</a:t>
            </a:r>
            <a:r>
              <a:rPr lang="en-US" sz="1200">
                <a:latin typeface="Consolas" panose="020B0609020204030204" pitchFamily="49" charset="0"/>
              </a:rPr>
              <a:t>/////////y  </a:t>
            </a:r>
            <a:r>
              <a:rPr lang="en-US" sz="1200" err="1">
                <a:latin typeface="Consolas" panose="020B0609020204030204" pitchFamily="49" charset="0"/>
              </a:rPr>
              <a:t>caa</a:t>
            </a:r>
            <a:r>
              <a:rPr lang="en-US" sz="1200">
                <a:latin typeface="Consolas" panose="020B0609020204030204" pitchFamily="49" charset="0"/>
              </a:rPr>
              <a:t>           S//P   |                      -- Lao-</a:t>
            </a:r>
            <a:r>
              <a:rPr lang="en-US" sz="1200" err="1">
                <a:latin typeface="Consolas" panose="020B0609020204030204" pitchFamily="49" charset="0"/>
              </a:rPr>
              <a:t>Tze</a:t>
            </a:r>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cayCyayP</a:t>
            </a:r>
            <a:r>
              <a:rPr lang="en-US" sz="1200">
                <a:latin typeface="Consolas" panose="020B0609020204030204" pitchFamily="49" charset="0"/>
              </a:rPr>
              <a:t>//</a:t>
            </a:r>
            <a:r>
              <a:rPr lang="en-US" sz="1200" err="1">
                <a:latin typeface="Consolas" panose="020B0609020204030204" pitchFamily="49" charset="0"/>
              </a:rPr>
              <a:t>Ya</a:t>
            </a:r>
            <a:r>
              <a:rPr lang="en-US" sz="1200">
                <a:latin typeface="Consolas" panose="020B0609020204030204" pitchFamily="49" charset="0"/>
              </a:rPr>
              <a:t>              </a:t>
            </a:r>
            <a:r>
              <a:rPr lang="en-US" sz="1200" err="1">
                <a:latin typeface="Consolas" panose="020B0609020204030204" pitchFamily="49" charset="0"/>
              </a:rPr>
              <a:t>pY</a:t>
            </a:r>
            <a:r>
              <a:rPr lang="en-US" sz="1200">
                <a:latin typeface="Consolas" panose="020B0609020204030204" pitchFamily="49" charset="0"/>
              </a:rPr>
              <a:t>/</a:t>
            </a:r>
            <a:r>
              <a:rPr lang="en-US" sz="1200" err="1">
                <a:latin typeface="Consolas" panose="020B0609020204030204" pitchFamily="49" charset="0"/>
              </a:rPr>
              <a:t>Ya</a:t>
            </a:r>
            <a:r>
              <a:rPr lang="en-US" sz="1200">
                <a:latin typeface="Consolas" panose="020B0609020204030204" pitchFamily="49" charset="0"/>
              </a:rPr>
              <a:t>   |</a:t>
            </a:r>
          </a:p>
          <a:p>
            <a:r>
              <a:rPr lang="en-US" sz="1200">
                <a:latin typeface="Consolas" panose="020B0609020204030204" pitchFamily="49" charset="0"/>
              </a:rPr>
              <a:t>        </a:t>
            </a:r>
            <a:r>
              <a:rPr lang="en-US" sz="1200" err="1">
                <a:latin typeface="Consolas" panose="020B0609020204030204" pitchFamily="49" charset="0"/>
              </a:rPr>
              <a:t>sY</a:t>
            </a:r>
            <a:r>
              <a:rPr lang="en-US" sz="1200">
                <a:latin typeface="Consolas" panose="020B0609020204030204" pitchFamily="49" charset="0"/>
              </a:rPr>
              <a:t>/</a:t>
            </a:r>
            <a:r>
              <a:rPr lang="en-US" sz="1200" err="1">
                <a:latin typeface="Consolas" panose="020B0609020204030204" pitchFamily="49" charset="0"/>
              </a:rPr>
              <a:t>PsY</a:t>
            </a:r>
            <a:r>
              <a:rPr lang="en-US" sz="1200">
                <a:latin typeface="Consolas" panose="020B0609020204030204" pitchFamily="49" charset="0"/>
              </a:rPr>
              <a:t>////</a:t>
            </a:r>
            <a:r>
              <a:rPr lang="en-US" sz="1200" err="1">
                <a:latin typeface="Consolas" panose="020B0609020204030204" pitchFamily="49" charset="0"/>
              </a:rPr>
              <a:t>YCc</a:t>
            </a:r>
            <a:r>
              <a:rPr lang="en-US" sz="1200">
                <a:latin typeface="Consolas" panose="020B0609020204030204" pitchFamily="49" charset="0"/>
              </a:rPr>
              <a:t>          </a:t>
            </a:r>
            <a:r>
              <a:rPr lang="en-US" sz="1200" err="1">
                <a:latin typeface="Consolas" panose="020B0609020204030204" pitchFamily="49" charset="0"/>
              </a:rPr>
              <a:t>aC</a:t>
            </a:r>
            <a:r>
              <a:rPr lang="en-US" sz="1200">
                <a:latin typeface="Consolas" panose="020B0609020204030204" pitchFamily="49" charset="0"/>
              </a:rPr>
              <a:t>//</a:t>
            </a:r>
            <a:r>
              <a:rPr lang="en-US" sz="1200" err="1">
                <a:latin typeface="Consolas" panose="020B0609020204030204" pitchFamily="49" charset="0"/>
              </a:rPr>
              <a:t>Yp</a:t>
            </a:r>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sc</a:t>
            </a:r>
            <a:r>
              <a:rPr lang="en-US" sz="1200">
                <a:latin typeface="Consolas" panose="020B0609020204030204" pitchFamily="49" charset="0"/>
              </a:rPr>
              <a:t>  </a:t>
            </a:r>
            <a:r>
              <a:rPr lang="en-US" sz="1200" err="1">
                <a:latin typeface="Consolas" panose="020B0609020204030204" pitchFamily="49" charset="0"/>
              </a:rPr>
              <a:t>sccaCY</a:t>
            </a:r>
            <a:r>
              <a:rPr lang="en-US" sz="1200">
                <a:latin typeface="Consolas" panose="020B0609020204030204" pitchFamily="49" charset="0"/>
              </a:rPr>
              <a:t>//</a:t>
            </a:r>
            <a:r>
              <a:rPr lang="en-US" sz="1200" err="1">
                <a:latin typeface="Consolas" panose="020B0609020204030204" pitchFamily="49" charset="0"/>
              </a:rPr>
              <a:t>PCypaapyCP</a:t>
            </a:r>
            <a:r>
              <a:rPr lang="en-US" sz="1200">
                <a:latin typeface="Consolas" panose="020B0609020204030204" pitchFamily="49" charset="0"/>
              </a:rPr>
              <a:t>//YSs</a:t>
            </a:r>
          </a:p>
          <a:p>
            <a:r>
              <a:rPr lang="en-US" sz="1200">
                <a:latin typeface="Consolas" panose="020B0609020204030204" pitchFamily="49" charset="0"/>
              </a:rPr>
              <a:t>                  </a:t>
            </a:r>
            <a:r>
              <a:rPr lang="en-US" sz="1200" err="1">
                <a:latin typeface="Consolas" panose="020B0609020204030204" pitchFamily="49" charset="0"/>
              </a:rPr>
              <a:t>spCPY</a:t>
            </a:r>
            <a:r>
              <a:rPr lang="en-US" sz="1200">
                <a:latin typeface="Consolas" panose="020B0609020204030204" pitchFamily="49" charset="0"/>
              </a:rPr>
              <a:t>//////</a:t>
            </a:r>
            <a:r>
              <a:rPr lang="en-US" sz="1200" err="1">
                <a:latin typeface="Consolas" panose="020B0609020204030204" pitchFamily="49" charset="0"/>
              </a:rPr>
              <a:t>YPSps</a:t>
            </a:r>
            <a:endParaRPr lang="en-US" sz="1200">
              <a:latin typeface="Consolas" panose="020B0609020204030204" pitchFamily="49" charset="0"/>
            </a:endParaRPr>
          </a:p>
          <a:p>
            <a:r>
              <a:rPr lang="en-US" sz="1200">
                <a:latin typeface="Consolas" panose="020B0609020204030204" pitchFamily="49" charset="0"/>
              </a:rPr>
              <a:t>                       </a:t>
            </a:r>
            <a:r>
              <a:rPr lang="en-US" sz="1200" err="1">
                <a:latin typeface="Consolas" panose="020B0609020204030204" pitchFamily="49" charset="0"/>
              </a:rPr>
              <a:t>ccaacs</a:t>
            </a:r>
            <a:endParaRPr lang="en-US" sz="1200">
              <a:latin typeface="Consolas" panose="020B0609020204030204" pitchFamily="49" charset="0"/>
            </a:endParaRPr>
          </a:p>
        </p:txBody>
      </p:sp>
      <p:pic>
        <p:nvPicPr>
          <p:cNvPr id="10" name="Picture 2" descr="Top Hat | The Craft Chop">
            <a:extLst>
              <a:ext uri="{FF2B5EF4-FFF2-40B4-BE49-F238E27FC236}">
                <a16:creationId xmlns:a16="http://schemas.microsoft.com/office/drawing/2014/main" id="{92D5919D-3BF0-453E-93FA-0C4E308F7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21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536F3-41C1-467B-BF91-F15107160579}"/>
              </a:ext>
            </a:extLst>
          </p:cNvPr>
          <p:cNvSpPr>
            <a:spLocks noGrp="1"/>
          </p:cNvSpPr>
          <p:nvPr>
            <p:ph sz="quarter" idx="10"/>
          </p:nvPr>
        </p:nvSpPr>
        <p:spPr/>
        <p:txBody>
          <a:bodyPr/>
          <a:lstStyle/>
          <a:p>
            <a:pPr marL="0" indent="0">
              <a:buNone/>
            </a:pPr>
            <a:r>
              <a:rPr lang="en-US" sz="2400">
                <a:latin typeface="Consolas" panose="020B0609020204030204" pitchFamily="49" charset="0"/>
              </a:rPr>
              <a:t>Just sending some packets…</a:t>
            </a:r>
          </a:p>
          <a:p>
            <a:pPr marL="0" indent="0">
              <a:buNone/>
            </a:pPr>
            <a:r>
              <a:rPr lang="en-US" sz="2400">
                <a:latin typeface="Consolas" panose="020B0609020204030204" pitchFamily="49" charset="0"/>
              </a:rPr>
              <a:t>2.1_ethernet_frame.py</a:t>
            </a:r>
          </a:p>
        </p:txBody>
      </p:sp>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17</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normAutofit fontScale="90000"/>
          </a:bodyPr>
          <a:lstStyle/>
          <a:p>
            <a:r>
              <a:rPr lang="en-US"/>
              <a:t>Demo</a:t>
            </a:r>
            <a:br>
              <a:rPr lang="en-US"/>
            </a:br>
            <a:r>
              <a:rPr lang="en-US"/>
              <a:t>Layer 2: Ethernet</a:t>
            </a:r>
          </a:p>
        </p:txBody>
      </p:sp>
      <p:pic>
        <p:nvPicPr>
          <p:cNvPr id="7" name="Picture 2" descr="Top Hat | The Craft Chop">
            <a:extLst>
              <a:ext uri="{FF2B5EF4-FFF2-40B4-BE49-F238E27FC236}">
                <a16:creationId xmlns:a16="http://schemas.microsoft.com/office/drawing/2014/main" id="{83F25546-1F09-41A3-8CB3-82131B844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LEGO Skeleton with Top Hat Minifigure | Brick Owl - LEGO Marketplace">
            <a:extLst>
              <a:ext uri="{FF2B5EF4-FFF2-40B4-BE49-F238E27FC236}">
                <a16:creationId xmlns:a16="http://schemas.microsoft.com/office/drawing/2014/main" id="{CB70A829-C540-464D-9DBD-30273BF9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9170" y="3295650"/>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19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35A83-BCCB-4B12-9A88-9B69CE1D2016}"/>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6C3535B-77EF-47D9-B6E2-D5E9AC77E620}"/>
              </a:ext>
            </a:extLst>
          </p:cNvPr>
          <p:cNvSpPr>
            <a:spLocks noGrp="1"/>
          </p:cNvSpPr>
          <p:nvPr>
            <p:ph type="sldNum" sz="quarter" idx="12"/>
          </p:nvPr>
        </p:nvSpPr>
        <p:spPr/>
        <p:txBody>
          <a:bodyPr/>
          <a:lstStyle/>
          <a:p>
            <a:fld id="{E73DD6C2-2E78-E144-898F-830B271C1F0E}" type="slidenum">
              <a:rPr lang="en-US" smtClean="0"/>
              <a:pPr/>
              <a:t>18</a:t>
            </a:fld>
            <a:endParaRPr lang="en-US"/>
          </a:p>
        </p:txBody>
      </p:sp>
      <p:sp>
        <p:nvSpPr>
          <p:cNvPr id="2" name="Title 1">
            <a:extLst>
              <a:ext uri="{FF2B5EF4-FFF2-40B4-BE49-F238E27FC236}">
                <a16:creationId xmlns:a16="http://schemas.microsoft.com/office/drawing/2014/main" id="{1A0301C6-7576-4C48-9003-97350E726FE2}"/>
              </a:ext>
            </a:extLst>
          </p:cNvPr>
          <p:cNvSpPr>
            <a:spLocks noGrp="1"/>
          </p:cNvSpPr>
          <p:nvPr>
            <p:ph type="title"/>
          </p:nvPr>
        </p:nvSpPr>
        <p:spPr/>
        <p:txBody>
          <a:bodyPr/>
          <a:lstStyle/>
          <a:p>
            <a:r>
              <a:rPr lang="en-US"/>
              <a:t>ARP</a:t>
            </a:r>
          </a:p>
        </p:txBody>
      </p:sp>
      <p:pic>
        <p:nvPicPr>
          <p:cNvPr id="2050" name="Picture 2" descr="ARP Protocol Overview | What is ARP? | ARP Process ⋆ IpCisco">
            <a:extLst>
              <a:ext uri="{FF2B5EF4-FFF2-40B4-BE49-F238E27FC236}">
                <a16:creationId xmlns:a16="http://schemas.microsoft.com/office/drawing/2014/main" id="{DABDB7C3-56C9-4907-86A0-613A3B56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78" y="875507"/>
            <a:ext cx="10006764" cy="5184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61FFED34-86B3-4BEF-9E8F-279DFFDB0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1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aditional ARP – Address Resolution Protocol – Practical Networking .net">
            <a:extLst>
              <a:ext uri="{FF2B5EF4-FFF2-40B4-BE49-F238E27FC236}">
                <a16:creationId xmlns:a16="http://schemas.microsoft.com/office/drawing/2014/main" id="{E6EF97A9-B56E-4B2C-A514-40DF7247ACEF}"/>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839061" y="1109262"/>
            <a:ext cx="4076700" cy="23197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19</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lstStyle/>
          <a:p>
            <a:r>
              <a:rPr lang="en-US"/>
              <a:t>ARP</a:t>
            </a:r>
          </a:p>
        </p:txBody>
      </p:sp>
      <p:pic>
        <p:nvPicPr>
          <p:cNvPr id="1026" name="Picture 2" descr="The TCP/IP Guide - ARP Message Format">
            <a:extLst>
              <a:ext uri="{FF2B5EF4-FFF2-40B4-BE49-F238E27FC236}">
                <a16:creationId xmlns:a16="http://schemas.microsoft.com/office/drawing/2014/main" id="{98A8474C-8B4F-45C1-B9BC-3686CC77C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255" y="869707"/>
            <a:ext cx="4874684" cy="3257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op Hat | The Craft Chop">
            <a:extLst>
              <a:ext uri="{FF2B5EF4-FFF2-40B4-BE49-F238E27FC236}">
                <a16:creationId xmlns:a16="http://schemas.microsoft.com/office/drawing/2014/main" id="{0AF5A893-23E2-4552-BF0D-D7179D63D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racnet.net - ARP Reply - ARP Packet">
            <a:extLst>
              <a:ext uri="{FF2B5EF4-FFF2-40B4-BE49-F238E27FC236}">
                <a16:creationId xmlns:a16="http://schemas.microsoft.com/office/drawing/2014/main" id="{00E7A6C0-00A6-43A6-B00F-822B35861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061" y="3783392"/>
            <a:ext cx="40767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28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e OSI model and the TCP/IP stack detailed description">
            <a:extLst>
              <a:ext uri="{FF2B5EF4-FFF2-40B4-BE49-F238E27FC236}">
                <a16:creationId xmlns:a16="http://schemas.microsoft.com/office/drawing/2014/main" id="{A4CFB010-ACC0-4466-8A10-4E690A63A3E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89994" y="1371600"/>
            <a:ext cx="7215187"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0517456-8C07-4B49-88C6-4B7945294D97}"/>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713F41A0-4A26-4832-AF28-C733C14F853E}"/>
              </a:ext>
            </a:extLst>
          </p:cNvPr>
          <p:cNvSpPr>
            <a:spLocks noGrp="1"/>
          </p:cNvSpPr>
          <p:nvPr>
            <p:ph type="sldNum" sz="quarter" idx="12"/>
          </p:nvPr>
        </p:nvSpPr>
        <p:spPr/>
        <p:txBody>
          <a:bodyPr/>
          <a:lstStyle/>
          <a:p>
            <a:fld id="{E73DD6C2-2E78-E144-898F-830B271C1F0E}" type="slidenum">
              <a:rPr lang="en-US" smtClean="0"/>
              <a:pPr/>
              <a:t>2</a:t>
            </a:fld>
            <a:endParaRPr lang="en-US"/>
          </a:p>
        </p:txBody>
      </p:sp>
      <p:sp>
        <p:nvSpPr>
          <p:cNvPr id="2" name="Title 1">
            <a:extLst>
              <a:ext uri="{FF2B5EF4-FFF2-40B4-BE49-F238E27FC236}">
                <a16:creationId xmlns:a16="http://schemas.microsoft.com/office/drawing/2014/main" id="{0F512B1F-B86D-4AF0-9FAA-59FF78E8EF68}"/>
              </a:ext>
            </a:extLst>
          </p:cNvPr>
          <p:cNvSpPr>
            <a:spLocks noGrp="1"/>
          </p:cNvSpPr>
          <p:nvPr>
            <p:ph type="title"/>
          </p:nvPr>
        </p:nvSpPr>
        <p:spPr/>
        <p:txBody>
          <a:bodyPr/>
          <a:lstStyle/>
          <a:p>
            <a:r>
              <a:rPr lang="en-US"/>
              <a:t>OSI Model</a:t>
            </a:r>
          </a:p>
        </p:txBody>
      </p:sp>
      <p:pic>
        <p:nvPicPr>
          <p:cNvPr id="6" name="Picture 2" descr="Top Hat | The Craft Chop">
            <a:extLst>
              <a:ext uri="{FF2B5EF4-FFF2-40B4-BE49-F238E27FC236}">
                <a16:creationId xmlns:a16="http://schemas.microsoft.com/office/drawing/2014/main" id="{F9436ABA-29D6-444E-98CE-7260DB24A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34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536F3-41C1-467B-BF91-F15107160579}"/>
              </a:ext>
            </a:extLst>
          </p:cNvPr>
          <p:cNvSpPr>
            <a:spLocks noGrp="1"/>
          </p:cNvSpPr>
          <p:nvPr>
            <p:ph sz="quarter" idx="10"/>
          </p:nvPr>
        </p:nvSpPr>
        <p:spPr>
          <a:xfrm>
            <a:off x="424259" y="1307433"/>
            <a:ext cx="10972800" cy="4809744"/>
          </a:xfrm>
        </p:spPr>
        <p:txBody>
          <a:bodyPr/>
          <a:lstStyle/>
          <a:p>
            <a:pPr marL="0" indent="0">
              <a:buNone/>
            </a:pPr>
            <a:r>
              <a:rPr lang="en-US" sz="2400">
                <a:latin typeface="Consolas" panose="020B0609020204030204" pitchFamily="49" charset="0"/>
              </a:rPr>
              <a:t>2.2_arp.py</a:t>
            </a:r>
          </a:p>
          <a:p>
            <a:pPr marL="0" indent="0">
              <a:buNone/>
            </a:pPr>
            <a:r>
              <a:rPr lang="en-US" sz="2400">
                <a:latin typeface="Consolas" panose="020B0609020204030204" pitchFamily="49" charset="0"/>
              </a:rPr>
              <a:t>Arp request asking for who has 8.8.8.8</a:t>
            </a:r>
          </a:p>
          <a:p>
            <a:pPr marL="0" indent="0">
              <a:buNone/>
            </a:pPr>
            <a:r>
              <a:rPr lang="en-US" sz="2400">
                <a:latin typeface="Consolas" panose="020B0609020204030204" pitchFamily="49" charset="0"/>
              </a:rPr>
              <a:t>2.3_arp_resp.py</a:t>
            </a:r>
          </a:p>
          <a:p>
            <a:pPr marL="0" indent="0">
              <a:buNone/>
            </a:pPr>
            <a:r>
              <a:rPr lang="en-US" sz="2400">
                <a:latin typeface="Consolas" panose="020B0609020204030204" pitchFamily="49" charset="0"/>
              </a:rPr>
              <a:t>Arp request asking for who has 75.75.75.75 and response</a:t>
            </a:r>
          </a:p>
          <a:p>
            <a:pPr marL="0" indent="0">
              <a:buNone/>
            </a:pPr>
            <a:endParaRPr lang="en-US" sz="2400">
              <a:latin typeface="Consolas" panose="020B0609020204030204" pitchFamily="49" charset="0"/>
            </a:endParaRPr>
          </a:p>
        </p:txBody>
      </p:sp>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20</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normAutofit fontScale="90000"/>
          </a:bodyPr>
          <a:lstStyle/>
          <a:p>
            <a:r>
              <a:rPr lang="en-US"/>
              <a:t>Demo</a:t>
            </a:r>
            <a:br>
              <a:rPr lang="en-US"/>
            </a:br>
            <a:r>
              <a:rPr lang="en-US"/>
              <a:t>Layer 2: ARP</a:t>
            </a:r>
          </a:p>
        </p:txBody>
      </p:sp>
      <p:pic>
        <p:nvPicPr>
          <p:cNvPr id="7" name="Picture 2" descr="Top Hat | The Craft Chop">
            <a:extLst>
              <a:ext uri="{FF2B5EF4-FFF2-40B4-BE49-F238E27FC236}">
                <a16:creationId xmlns:a16="http://schemas.microsoft.com/office/drawing/2014/main" id="{92B248CC-757A-4542-B2AA-75646D755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th top hat and a moustache, Sherlock and Watson return with a teaser  image | Hindustan Times">
            <a:extLst>
              <a:ext uri="{FF2B5EF4-FFF2-40B4-BE49-F238E27FC236}">
                <a16:creationId xmlns:a16="http://schemas.microsoft.com/office/drawing/2014/main" id="{A5B804B6-D797-4B3C-86A7-465157730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060700"/>
            <a:ext cx="35052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82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536F3-41C1-467B-BF91-F15107160579}"/>
              </a:ext>
            </a:extLst>
          </p:cNvPr>
          <p:cNvSpPr>
            <a:spLocks noGrp="1"/>
          </p:cNvSpPr>
          <p:nvPr>
            <p:ph sz="quarter" idx="10"/>
          </p:nvPr>
        </p:nvSpPr>
        <p:spPr/>
        <p:txBody>
          <a:bodyPr/>
          <a:lstStyle/>
          <a:p>
            <a:pPr marL="0" indent="0">
              <a:buNone/>
            </a:pPr>
            <a:r>
              <a:rPr lang="en-US" sz="2400">
                <a:latin typeface="Consolas" panose="020B0609020204030204" pitchFamily="49" charset="0"/>
              </a:rPr>
              <a:t>2.4_arp.py</a:t>
            </a:r>
          </a:p>
          <a:p>
            <a:pPr marL="0" indent="0">
              <a:buNone/>
            </a:pPr>
            <a:r>
              <a:rPr lang="en-US" sz="2400">
                <a:latin typeface="Consolas" panose="020B0609020204030204" pitchFamily="49" charset="0"/>
              </a:rPr>
              <a:t>Made up stuff</a:t>
            </a:r>
          </a:p>
        </p:txBody>
      </p:sp>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21</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normAutofit fontScale="90000"/>
          </a:bodyPr>
          <a:lstStyle/>
          <a:p>
            <a:r>
              <a:rPr lang="en-US"/>
              <a:t>Demo</a:t>
            </a:r>
            <a:br>
              <a:rPr lang="en-US"/>
            </a:br>
            <a:r>
              <a:rPr lang="en-US"/>
              <a:t>Layer 2: ARP</a:t>
            </a:r>
          </a:p>
        </p:txBody>
      </p:sp>
      <p:pic>
        <p:nvPicPr>
          <p:cNvPr id="6" name="Picture 2" descr="Top Hat | The Craft Chop">
            <a:extLst>
              <a:ext uri="{FF2B5EF4-FFF2-40B4-BE49-F238E27FC236}">
                <a16:creationId xmlns:a16="http://schemas.microsoft.com/office/drawing/2014/main" id="{22025A52-03A4-4A8B-A594-89CF9639A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hat | Michael scott, Office quotes, The beatles">
            <a:extLst>
              <a:ext uri="{FF2B5EF4-FFF2-40B4-BE49-F238E27FC236}">
                <a16:creationId xmlns:a16="http://schemas.microsoft.com/office/drawing/2014/main" id="{F0F49419-E760-4461-9959-54956DBB3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287" y="2828925"/>
            <a:ext cx="454342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91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536F3-41C1-467B-BF91-F15107160579}"/>
              </a:ext>
            </a:extLst>
          </p:cNvPr>
          <p:cNvSpPr>
            <a:spLocks noGrp="1"/>
          </p:cNvSpPr>
          <p:nvPr>
            <p:ph sz="quarter" idx="10"/>
          </p:nvPr>
        </p:nvSpPr>
        <p:spPr/>
        <p:txBody>
          <a:bodyPr/>
          <a:lstStyle/>
          <a:p>
            <a:pPr marL="0" indent="0">
              <a:buNone/>
            </a:pPr>
            <a:r>
              <a:rPr lang="en-US" sz="2400">
                <a:latin typeface="Consolas" panose="020B0609020204030204" pitchFamily="49" charset="0"/>
              </a:rPr>
              <a:t>2.5_arp_spoof.py</a:t>
            </a:r>
          </a:p>
        </p:txBody>
      </p:sp>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22</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normAutofit fontScale="90000"/>
          </a:bodyPr>
          <a:lstStyle/>
          <a:p>
            <a:r>
              <a:rPr lang="en-US"/>
              <a:t>Demo</a:t>
            </a:r>
            <a:br>
              <a:rPr lang="en-US"/>
            </a:br>
            <a:r>
              <a:rPr lang="en-US"/>
              <a:t>Layer 2: ARP</a:t>
            </a:r>
          </a:p>
        </p:txBody>
      </p:sp>
      <p:pic>
        <p:nvPicPr>
          <p:cNvPr id="6" name="Picture 2" descr="Top Hat | The Craft Chop">
            <a:extLst>
              <a:ext uri="{FF2B5EF4-FFF2-40B4-BE49-F238E27FC236}">
                <a16:creationId xmlns:a16="http://schemas.microsoft.com/office/drawing/2014/main" id="{22025A52-03A4-4A8B-A594-89CF9639A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omer Simpson - Top Hat Gif">
            <a:extLst>
              <a:ext uri="{FF2B5EF4-FFF2-40B4-BE49-F238E27FC236}">
                <a16:creationId xmlns:a16="http://schemas.microsoft.com/office/drawing/2014/main" id="{02845FF8-DD97-4584-A011-06725D229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676525"/>
            <a:ext cx="47625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2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the Difference Between Ethernet II and IEEE 802.3?">
            <a:extLst>
              <a:ext uri="{FF2B5EF4-FFF2-40B4-BE49-F238E27FC236}">
                <a16:creationId xmlns:a16="http://schemas.microsoft.com/office/drawing/2014/main" id="{E3142150-0FDE-45CD-A0C7-7FC952E9CAEC}"/>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078956" y="1403685"/>
            <a:ext cx="8681035" cy="447859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69BEAF3-131D-4788-8A63-73B279C52427}"/>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E60A8D7-764F-49A1-B0EE-957FA4CA1810}"/>
              </a:ext>
            </a:extLst>
          </p:cNvPr>
          <p:cNvSpPr>
            <a:spLocks noGrp="1"/>
          </p:cNvSpPr>
          <p:nvPr>
            <p:ph type="sldNum" sz="quarter" idx="12"/>
          </p:nvPr>
        </p:nvSpPr>
        <p:spPr/>
        <p:txBody>
          <a:bodyPr/>
          <a:lstStyle/>
          <a:p>
            <a:fld id="{E73DD6C2-2E78-E144-898F-830B271C1F0E}" type="slidenum">
              <a:rPr lang="en-US" smtClean="0"/>
              <a:pPr/>
              <a:t>23</a:t>
            </a:fld>
            <a:endParaRPr lang="en-US"/>
          </a:p>
        </p:txBody>
      </p:sp>
      <p:sp>
        <p:nvSpPr>
          <p:cNvPr id="2" name="Title 1">
            <a:extLst>
              <a:ext uri="{FF2B5EF4-FFF2-40B4-BE49-F238E27FC236}">
                <a16:creationId xmlns:a16="http://schemas.microsoft.com/office/drawing/2014/main" id="{F7A97881-8477-4D27-8405-6B0F3705BC43}"/>
              </a:ext>
            </a:extLst>
          </p:cNvPr>
          <p:cNvSpPr>
            <a:spLocks noGrp="1"/>
          </p:cNvSpPr>
          <p:nvPr>
            <p:ph type="title"/>
          </p:nvPr>
        </p:nvSpPr>
        <p:spPr/>
        <p:txBody>
          <a:bodyPr/>
          <a:lstStyle/>
          <a:p>
            <a:r>
              <a:rPr lang="en-US"/>
              <a:t>Demo</a:t>
            </a:r>
            <a:br>
              <a:rPr lang="en-US"/>
            </a:br>
            <a:r>
              <a:rPr lang="en-US"/>
              <a:t>Layer 2: VLAN 802.1Q</a:t>
            </a:r>
          </a:p>
        </p:txBody>
      </p:sp>
      <p:sp>
        <p:nvSpPr>
          <p:cNvPr id="6" name="Rectangle 5">
            <a:extLst>
              <a:ext uri="{FF2B5EF4-FFF2-40B4-BE49-F238E27FC236}">
                <a16:creationId xmlns:a16="http://schemas.microsoft.com/office/drawing/2014/main" id="{92D25654-DC46-4028-AF85-E28F2E16996A}"/>
              </a:ext>
            </a:extLst>
          </p:cNvPr>
          <p:cNvSpPr/>
          <p:nvPr/>
        </p:nvSpPr>
        <p:spPr>
          <a:xfrm>
            <a:off x="517488" y="1403685"/>
            <a:ext cx="2053767" cy="461665"/>
          </a:xfrm>
          <a:prstGeom prst="rect">
            <a:avLst/>
          </a:prstGeom>
        </p:spPr>
        <p:txBody>
          <a:bodyPr wrap="none">
            <a:spAutoFit/>
          </a:bodyPr>
          <a:lstStyle/>
          <a:p>
            <a:pPr marL="0" indent="0">
              <a:buNone/>
            </a:pPr>
            <a:r>
              <a:rPr lang="en-US">
                <a:latin typeface="Consolas" panose="020B0609020204030204" pitchFamily="49" charset="0"/>
              </a:rPr>
              <a:t>2.6_vlan.py</a:t>
            </a:r>
          </a:p>
        </p:txBody>
      </p:sp>
      <p:pic>
        <p:nvPicPr>
          <p:cNvPr id="5124" name="Picture 4" descr="Portrait of Man Wearing Monocle and Top Hat&amp;#39; Photo | Art.com">
            <a:extLst>
              <a:ext uri="{FF2B5EF4-FFF2-40B4-BE49-F238E27FC236}">
                <a16:creationId xmlns:a16="http://schemas.microsoft.com/office/drawing/2014/main" id="{820DF237-D3DC-4CC3-A0CC-004440BE1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43" y="3140242"/>
            <a:ext cx="1813324" cy="2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6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3536F3-41C1-467B-BF91-F15107160579}"/>
              </a:ext>
            </a:extLst>
          </p:cNvPr>
          <p:cNvSpPr>
            <a:spLocks noGrp="1"/>
          </p:cNvSpPr>
          <p:nvPr>
            <p:ph sz="quarter" idx="10"/>
          </p:nvPr>
        </p:nvSpPr>
        <p:spPr/>
        <p:txBody>
          <a:bodyPr/>
          <a:lstStyle/>
          <a:p>
            <a:pPr marL="0" indent="0">
              <a:buNone/>
            </a:pPr>
            <a:r>
              <a:rPr lang="en-US" sz="2400">
                <a:latin typeface="Consolas" panose="020B0609020204030204" pitchFamily="49" charset="0"/>
              </a:rPr>
              <a:t>3.1_ip.py</a:t>
            </a:r>
          </a:p>
          <a:p>
            <a:pPr marL="0" indent="0">
              <a:buNone/>
            </a:pPr>
            <a:r>
              <a:rPr lang="en-US" sz="2400">
                <a:latin typeface="Consolas" panose="020B0609020204030204" pitchFamily="49" charset="0"/>
              </a:rPr>
              <a:t>Empty </a:t>
            </a:r>
            <a:r>
              <a:rPr lang="en-US" sz="2400" err="1">
                <a:latin typeface="Consolas" panose="020B0609020204030204" pitchFamily="49" charset="0"/>
              </a:rPr>
              <a:t>ip</a:t>
            </a:r>
            <a:r>
              <a:rPr lang="en-US" sz="2400">
                <a:latin typeface="Consolas" panose="020B0609020204030204" pitchFamily="49" charset="0"/>
              </a:rPr>
              <a:t> packet</a:t>
            </a:r>
          </a:p>
          <a:p>
            <a:pPr marL="0" indent="0">
              <a:buNone/>
            </a:pPr>
            <a:endParaRPr lang="en-US" sz="2400">
              <a:latin typeface="Consolas" panose="020B0609020204030204" pitchFamily="49" charset="0"/>
            </a:endParaRPr>
          </a:p>
          <a:p>
            <a:pPr marL="0" indent="0">
              <a:buNone/>
            </a:pPr>
            <a:r>
              <a:rPr lang="en-US" sz="2400">
                <a:latin typeface="Consolas" panose="020B0609020204030204" pitchFamily="49" charset="0"/>
              </a:rPr>
              <a:t>3.2_ip2.py</a:t>
            </a:r>
          </a:p>
          <a:p>
            <a:pPr marL="0" indent="0">
              <a:buNone/>
            </a:pPr>
            <a:r>
              <a:rPr lang="en-US" sz="2400">
                <a:latin typeface="Consolas" panose="020B0609020204030204" pitchFamily="49" charset="0"/>
              </a:rPr>
              <a:t>Ip packet with some data</a:t>
            </a:r>
          </a:p>
          <a:p>
            <a:pPr marL="0" indent="0">
              <a:buNone/>
            </a:pPr>
            <a:endParaRPr lang="en-US" sz="2400">
              <a:latin typeface="Consolas" panose="020B0609020204030204" pitchFamily="49" charset="0"/>
            </a:endParaRPr>
          </a:p>
        </p:txBody>
      </p:sp>
      <p:sp>
        <p:nvSpPr>
          <p:cNvPr id="4" name="Footer Placeholder 3">
            <a:extLst>
              <a:ext uri="{FF2B5EF4-FFF2-40B4-BE49-F238E27FC236}">
                <a16:creationId xmlns:a16="http://schemas.microsoft.com/office/drawing/2014/main" id="{CAEA11A0-6EC8-475C-B88F-319E73F0D62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CA72CC1B-CEB3-40B5-AC19-BBBEB7E039ED}"/>
              </a:ext>
            </a:extLst>
          </p:cNvPr>
          <p:cNvSpPr>
            <a:spLocks noGrp="1"/>
          </p:cNvSpPr>
          <p:nvPr>
            <p:ph type="sldNum" sz="quarter" idx="12"/>
          </p:nvPr>
        </p:nvSpPr>
        <p:spPr/>
        <p:txBody>
          <a:bodyPr/>
          <a:lstStyle/>
          <a:p>
            <a:fld id="{E73DD6C2-2E78-E144-898F-830B271C1F0E}" type="slidenum">
              <a:rPr lang="en-US" smtClean="0"/>
              <a:pPr/>
              <a:t>24</a:t>
            </a:fld>
            <a:endParaRPr lang="en-US"/>
          </a:p>
        </p:txBody>
      </p:sp>
      <p:sp>
        <p:nvSpPr>
          <p:cNvPr id="2" name="Title 1">
            <a:extLst>
              <a:ext uri="{FF2B5EF4-FFF2-40B4-BE49-F238E27FC236}">
                <a16:creationId xmlns:a16="http://schemas.microsoft.com/office/drawing/2014/main" id="{80E7EC25-0C74-4F0C-9FB9-6D2A11DCB4EC}"/>
              </a:ext>
            </a:extLst>
          </p:cNvPr>
          <p:cNvSpPr>
            <a:spLocks noGrp="1"/>
          </p:cNvSpPr>
          <p:nvPr>
            <p:ph type="title"/>
          </p:nvPr>
        </p:nvSpPr>
        <p:spPr>
          <a:xfrm>
            <a:off x="611718" y="467646"/>
            <a:ext cx="10972801" cy="839787"/>
          </a:xfrm>
        </p:spPr>
        <p:txBody>
          <a:bodyPr>
            <a:normAutofit fontScale="90000"/>
          </a:bodyPr>
          <a:lstStyle/>
          <a:p>
            <a:r>
              <a:rPr lang="en-US"/>
              <a:t>Demo</a:t>
            </a:r>
            <a:br>
              <a:rPr lang="en-US"/>
            </a:br>
            <a:r>
              <a:rPr lang="en-US"/>
              <a:t>Layer 3: IP</a:t>
            </a:r>
          </a:p>
        </p:txBody>
      </p:sp>
      <p:pic>
        <p:nvPicPr>
          <p:cNvPr id="6" name="Picture 2" descr="Top Hat | The Craft Chop">
            <a:extLst>
              <a:ext uri="{FF2B5EF4-FFF2-40B4-BE49-F238E27FC236}">
                <a16:creationId xmlns:a16="http://schemas.microsoft.com/office/drawing/2014/main" id="{DABB644E-6122-4CC5-B1E7-4060B92E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mong Us | All Skins List - List Of Outfits, Color, Hats, Pets - GameWith">
            <a:extLst>
              <a:ext uri="{FF2B5EF4-FFF2-40B4-BE49-F238E27FC236}">
                <a16:creationId xmlns:a16="http://schemas.microsoft.com/office/drawing/2014/main" id="{6A7EA356-46EB-49EE-B3C4-2E721DC52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325" y="3525639"/>
            <a:ext cx="234315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901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cket structure of ECM, the customized ICMP packet | Download Scientific  Diagram">
            <a:extLst>
              <a:ext uri="{FF2B5EF4-FFF2-40B4-BE49-F238E27FC236}">
                <a16:creationId xmlns:a16="http://schemas.microsoft.com/office/drawing/2014/main" id="{3B4863CB-2F89-40E5-9D3D-07DE975052A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341424" y="1048159"/>
            <a:ext cx="7557725" cy="476168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20D3B45-AE86-41B6-A630-16C95B6BA53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87A77CB-38E8-489A-B90A-B59B0D25568C}"/>
              </a:ext>
            </a:extLst>
          </p:cNvPr>
          <p:cNvSpPr>
            <a:spLocks noGrp="1"/>
          </p:cNvSpPr>
          <p:nvPr>
            <p:ph type="sldNum" sz="quarter" idx="12"/>
          </p:nvPr>
        </p:nvSpPr>
        <p:spPr/>
        <p:txBody>
          <a:bodyPr/>
          <a:lstStyle/>
          <a:p>
            <a:fld id="{E73DD6C2-2E78-E144-898F-830B271C1F0E}" type="slidenum">
              <a:rPr lang="en-US" smtClean="0"/>
              <a:pPr/>
              <a:t>25</a:t>
            </a:fld>
            <a:endParaRPr lang="en-US"/>
          </a:p>
        </p:txBody>
      </p:sp>
      <p:sp>
        <p:nvSpPr>
          <p:cNvPr id="2" name="Title 1">
            <a:extLst>
              <a:ext uri="{FF2B5EF4-FFF2-40B4-BE49-F238E27FC236}">
                <a16:creationId xmlns:a16="http://schemas.microsoft.com/office/drawing/2014/main" id="{833522B6-C9E9-40F0-A743-C0C9444EC875}"/>
              </a:ext>
            </a:extLst>
          </p:cNvPr>
          <p:cNvSpPr>
            <a:spLocks noGrp="1"/>
          </p:cNvSpPr>
          <p:nvPr>
            <p:ph type="title"/>
          </p:nvPr>
        </p:nvSpPr>
        <p:spPr>
          <a:xfrm>
            <a:off x="633887" y="455614"/>
            <a:ext cx="10972801" cy="839787"/>
          </a:xfrm>
        </p:spPr>
        <p:txBody>
          <a:bodyPr/>
          <a:lstStyle/>
          <a:p>
            <a:r>
              <a:rPr lang="en-US"/>
              <a:t>ICMP</a:t>
            </a:r>
          </a:p>
        </p:txBody>
      </p:sp>
    </p:spTree>
    <p:extLst>
      <p:ext uri="{BB962C8B-B14F-4D97-AF65-F5344CB8AC3E}">
        <p14:creationId xmlns:p14="http://schemas.microsoft.com/office/powerpoint/2010/main" val="225217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shows the ICMP message types: | Download Table">
            <a:extLst>
              <a:ext uri="{FF2B5EF4-FFF2-40B4-BE49-F238E27FC236}">
                <a16:creationId xmlns:a16="http://schemas.microsoft.com/office/drawing/2014/main" id="{89A758DF-6E36-4DDC-8BFE-9BF1E69A5830}"/>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510312" y="1714500"/>
            <a:ext cx="7219950" cy="3209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20D3B45-AE86-41B6-A630-16C95B6BA53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87A77CB-38E8-489A-B90A-B59B0D25568C}"/>
              </a:ext>
            </a:extLst>
          </p:cNvPr>
          <p:cNvSpPr>
            <a:spLocks noGrp="1"/>
          </p:cNvSpPr>
          <p:nvPr>
            <p:ph type="sldNum" sz="quarter" idx="12"/>
          </p:nvPr>
        </p:nvSpPr>
        <p:spPr/>
        <p:txBody>
          <a:bodyPr/>
          <a:lstStyle/>
          <a:p>
            <a:fld id="{E73DD6C2-2E78-E144-898F-830B271C1F0E}" type="slidenum">
              <a:rPr lang="en-US" smtClean="0"/>
              <a:pPr/>
              <a:t>26</a:t>
            </a:fld>
            <a:endParaRPr lang="en-US"/>
          </a:p>
        </p:txBody>
      </p:sp>
      <p:sp>
        <p:nvSpPr>
          <p:cNvPr id="2" name="Title 1">
            <a:extLst>
              <a:ext uri="{FF2B5EF4-FFF2-40B4-BE49-F238E27FC236}">
                <a16:creationId xmlns:a16="http://schemas.microsoft.com/office/drawing/2014/main" id="{833522B6-C9E9-40F0-A743-C0C9444EC875}"/>
              </a:ext>
            </a:extLst>
          </p:cNvPr>
          <p:cNvSpPr>
            <a:spLocks noGrp="1"/>
          </p:cNvSpPr>
          <p:nvPr>
            <p:ph type="title"/>
          </p:nvPr>
        </p:nvSpPr>
        <p:spPr>
          <a:xfrm>
            <a:off x="633887" y="455614"/>
            <a:ext cx="10972801" cy="839787"/>
          </a:xfrm>
        </p:spPr>
        <p:txBody>
          <a:bodyPr/>
          <a:lstStyle/>
          <a:p>
            <a:r>
              <a:rPr lang="en-US"/>
              <a:t>ICMP Types</a:t>
            </a:r>
          </a:p>
        </p:txBody>
      </p:sp>
    </p:spTree>
    <p:extLst>
      <p:ext uri="{BB962C8B-B14F-4D97-AF65-F5344CB8AC3E}">
        <p14:creationId xmlns:p14="http://schemas.microsoft.com/office/powerpoint/2010/main" val="220158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C430B-E7EB-4A56-9291-F833B649C32F}"/>
              </a:ext>
            </a:extLst>
          </p:cNvPr>
          <p:cNvSpPr>
            <a:spLocks noGrp="1"/>
          </p:cNvSpPr>
          <p:nvPr>
            <p:ph sz="quarter" idx="10"/>
          </p:nvPr>
        </p:nvSpPr>
        <p:spPr>
          <a:xfrm>
            <a:off x="445168" y="1295401"/>
            <a:ext cx="11241867" cy="4885943"/>
          </a:xfrm>
        </p:spPr>
        <p:txBody>
          <a:bodyPr/>
          <a:lstStyle/>
          <a:p>
            <a:r>
              <a:rPr lang="en-US" sz="2400">
                <a:latin typeface="Consolas" panose="020B0609020204030204" pitchFamily="49" charset="0"/>
              </a:rPr>
              <a:t>3.4_ip_ICMP.py</a:t>
            </a:r>
          </a:p>
          <a:p>
            <a:pPr marL="0" indent="0">
              <a:buNone/>
            </a:pPr>
            <a:endParaRPr lang="en-US" sz="2400">
              <a:latin typeface="Consolas" panose="020B0609020204030204" pitchFamily="49" charset="0"/>
            </a:endParaRPr>
          </a:p>
        </p:txBody>
      </p:sp>
      <p:sp>
        <p:nvSpPr>
          <p:cNvPr id="4" name="Footer Placeholder 3">
            <a:extLst>
              <a:ext uri="{FF2B5EF4-FFF2-40B4-BE49-F238E27FC236}">
                <a16:creationId xmlns:a16="http://schemas.microsoft.com/office/drawing/2014/main" id="{020D3B45-AE86-41B6-A630-16C95B6BA53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87A77CB-38E8-489A-B90A-B59B0D25568C}"/>
              </a:ext>
            </a:extLst>
          </p:cNvPr>
          <p:cNvSpPr>
            <a:spLocks noGrp="1"/>
          </p:cNvSpPr>
          <p:nvPr>
            <p:ph type="sldNum" sz="quarter" idx="12"/>
          </p:nvPr>
        </p:nvSpPr>
        <p:spPr/>
        <p:txBody>
          <a:bodyPr/>
          <a:lstStyle/>
          <a:p>
            <a:fld id="{E73DD6C2-2E78-E144-898F-830B271C1F0E}" type="slidenum">
              <a:rPr lang="en-US" smtClean="0"/>
              <a:pPr/>
              <a:t>27</a:t>
            </a:fld>
            <a:endParaRPr lang="en-US"/>
          </a:p>
        </p:txBody>
      </p:sp>
      <p:sp>
        <p:nvSpPr>
          <p:cNvPr id="2" name="Title 1">
            <a:extLst>
              <a:ext uri="{FF2B5EF4-FFF2-40B4-BE49-F238E27FC236}">
                <a16:creationId xmlns:a16="http://schemas.microsoft.com/office/drawing/2014/main" id="{833522B6-C9E9-40F0-A743-C0C9444EC875}"/>
              </a:ext>
            </a:extLst>
          </p:cNvPr>
          <p:cNvSpPr>
            <a:spLocks noGrp="1"/>
          </p:cNvSpPr>
          <p:nvPr>
            <p:ph type="title"/>
          </p:nvPr>
        </p:nvSpPr>
        <p:spPr/>
        <p:txBody>
          <a:bodyPr/>
          <a:lstStyle/>
          <a:p>
            <a:r>
              <a:rPr lang="en-US"/>
              <a:t>Demo 2</a:t>
            </a:r>
            <a:br>
              <a:rPr lang="en-US"/>
            </a:br>
            <a:r>
              <a:rPr lang="en-US"/>
              <a:t>Layer 3: IP ICMP</a:t>
            </a:r>
          </a:p>
        </p:txBody>
      </p:sp>
      <p:pic>
        <p:nvPicPr>
          <p:cNvPr id="6" name="Picture 5">
            <a:extLst>
              <a:ext uri="{FF2B5EF4-FFF2-40B4-BE49-F238E27FC236}">
                <a16:creationId xmlns:a16="http://schemas.microsoft.com/office/drawing/2014/main" id="{2CCBB978-4871-4A6F-A944-811FAB4032C5}"/>
              </a:ext>
            </a:extLst>
          </p:cNvPr>
          <p:cNvPicPr>
            <a:picLocks noChangeAspect="1"/>
          </p:cNvPicPr>
          <p:nvPr/>
        </p:nvPicPr>
        <p:blipFill>
          <a:blip r:embed="rId3"/>
          <a:stretch>
            <a:fillRect/>
          </a:stretch>
        </p:blipFill>
        <p:spPr>
          <a:xfrm>
            <a:off x="6524485" y="2295524"/>
            <a:ext cx="5162550" cy="3267075"/>
          </a:xfrm>
          <a:prstGeom prst="rect">
            <a:avLst/>
          </a:prstGeom>
        </p:spPr>
      </p:pic>
    </p:spTree>
    <p:extLst>
      <p:ext uri="{BB962C8B-B14F-4D97-AF65-F5344CB8AC3E}">
        <p14:creationId xmlns:p14="http://schemas.microsoft.com/office/powerpoint/2010/main" val="1506819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C430B-E7EB-4A56-9291-F833B649C32F}"/>
              </a:ext>
            </a:extLst>
          </p:cNvPr>
          <p:cNvSpPr>
            <a:spLocks noGrp="1"/>
          </p:cNvSpPr>
          <p:nvPr>
            <p:ph sz="quarter" idx="10"/>
          </p:nvPr>
        </p:nvSpPr>
        <p:spPr>
          <a:xfrm>
            <a:off x="445168" y="1295401"/>
            <a:ext cx="11241867" cy="4885943"/>
          </a:xfrm>
        </p:spPr>
        <p:txBody>
          <a:bodyPr/>
          <a:lstStyle/>
          <a:p>
            <a:pPr marL="174625" lvl="1" indent="0">
              <a:buNone/>
            </a:pPr>
            <a:r>
              <a:rPr lang="en-US" sz="1800" kern="1200"/>
              <a:t>Solicitation (type 10)</a:t>
            </a:r>
          </a:p>
          <a:p>
            <a:pPr marL="460375" lvl="1" indent="-285750"/>
            <a:r>
              <a:rPr lang="en-US" sz="1800" kern="1200"/>
              <a:t>Request</a:t>
            </a:r>
          </a:p>
          <a:p>
            <a:pPr marL="174625" lvl="1" indent="0">
              <a:buNone/>
            </a:pPr>
            <a:r>
              <a:rPr lang="en-US" sz="1800" kern="1200"/>
              <a:t>Advertisement (type 9)</a:t>
            </a:r>
          </a:p>
          <a:p>
            <a:pPr marL="460375" lvl="1" indent="-285750"/>
            <a:r>
              <a:rPr lang="en-US" sz="1800" kern="1200"/>
              <a:t>Reply to announce their IP address </a:t>
            </a:r>
            <a:endParaRPr lang="en-US" sz="1800">
              <a:latin typeface="+mj-lt"/>
            </a:endParaRPr>
          </a:p>
          <a:p>
            <a:pPr marL="0" indent="0">
              <a:buNone/>
            </a:pPr>
            <a:endParaRPr lang="en-US" sz="2400">
              <a:latin typeface="Consolas" panose="020B0609020204030204" pitchFamily="49" charset="0"/>
            </a:endParaRPr>
          </a:p>
        </p:txBody>
      </p:sp>
      <p:sp>
        <p:nvSpPr>
          <p:cNvPr id="4" name="Footer Placeholder 3">
            <a:extLst>
              <a:ext uri="{FF2B5EF4-FFF2-40B4-BE49-F238E27FC236}">
                <a16:creationId xmlns:a16="http://schemas.microsoft.com/office/drawing/2014/main" id="{020D3B45-AE86-41B6-A630-16C95B6BA53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87A77CB-38E8-489A-B90A-B59B0D25568C}"/>
              </a:ext>
            </a:extLst>
          </p:cNvPr>
          <p:cNvSpPr>
            <a:spLocks noGrp="1"/>
          </p:cNvSpPr>
          <p:nvPr>
            <p:ph type="sldNum" sz="quarter" idx="12"/>
          </p:nvPr>
        </p:nvSpPr>
        <p:spPr/>
        <p:txBody>
          <a:bodyPr/>
          <a:lstStyle/>
          <a:p>
            <a:fld id="{E73DD6C2-2E78-E144-898F-830B271C1F0E}" type="slidenum">
              <a:rPr lang="en-US" smtClean="0"/>
              <a:pPr/>
              <a:t>28</a:t>
            </a:fld>
            <a:endParaRPr lang="en-US"/>
          </a:p>
        </p:txBody>
      </p:sp>
      <p:sp>
        <p:nvSpPr>
          <p:cNvPr id="2" name="Title 1">
            <a:extLst>
              <a:ext uri="{FF2B5EF4-FFF2-40B4-BE49-F238E27FC236}">
                <a16:creationId xmlns:a16="http://schemas.microsoft.com/office/drawing/2014/main" id="{833522B6-C9E9-40F0-A743-C0C9444EC875}"/>
              </a:ext>
            </a:extLst>
          </p:cNvPr>
          <p:cNvSpPr>
            <a:spLocks noGrp="1"/>
          </p:cNvSpPr>
          <p:nvPr>
            <p:ph type="title"/>
          </p:nvPr>
        </p:nvSpPr>
        <p:spPr>
          <a:xfrm>
            <a:off x="633887" y="455614"/>
            <a:ext cx="10972801" cy="839787"/>
          </a:xfrm>
        </p:spPr>
        <p:txBody>
          <a:bodyPr/>
          <a:lstStyle/>
          <a:p>
            <a:r>
              <a:rPr lang="en-US"/>
              <a:t>ICMP Router Advertisement</a:t>
            </a:r>
          </a:p>
        </p:txBody>
      </p:sp>
      <p:pic>
        <p:nvPicPr>
          <p:cNvPr id="6" name="Picture 5">
            <a:extLst>
              <a:ext uri="{FF2B5EF4-FFF2-40B4-BE49-F238E27FC236}">
                <a16:creationId xmlns:a16="http://schemas.microsoft.com/office/drawing/2014/main" id="{52BD2E53-D064-4536-BE00-DAEEC2216E88}"/>
              </a:ext>
            </a:extLst>
          </p:cNvPr>
          <p:cNvPicPr>
            <a:picLocks noChangeAspect="1"/>
          </p:cNvPicPr>
          <p:nvPr/>
        </p:nvPicPr>
        <p:blipFill>
          <a:blip r:embed="rId3"/>
          <a:stretch>
            <a:fillRect/>
          </a:stretch>
        </p:blipFill>
        <p:spPr>
          <a:xfrm>
            <a:off x="445168" y="3004153"/>
            <a:ext cx="10741804" cy="2163177"/>
          </a:xfrm>
          <a:prstGeom prst="rect">
            <a:avLst/>
          </a:prstGeom>
        </p:spPr>
      </p:pic>
    </p:spTree>
    <p:extLst>
      <p:ext uri="{BB962C8B-B14F-4D97-AF65-F5344CB8AC3E}">
        <p14:creationId xmlns:p14="http://schemas.microsoft.com/office/powerpoint/2010/main" val="854448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C430B-E7EB-4A56-9291-F833B649C32F}"/>
              </a:ext>
            </a:extLst>
          </p:cNvPr>
          <p:cNvSpPr>
            <a:spLocks noGrp="1"/>
          </p:cNvSpPr>
          <p:nvPr>
            <p:ph sz="quarter" idx="10"/>
          </p:nvPr>
        </p:nvSpPr>
        <p:spPr>
          <a:xfrm>
            <a:off x="445168" y="1295401"/>
            <a:ext cx="11241867" cy="4885943"/>
          </a:xfrm>
        </p:spPr>
        <p:txBody>
          <a:bodyPr/>
          <a:lstStyle/>
          <a:p>
            <a:r>
              <a:rPr lang="en-US" sz="2400">
                <a:latin typeface="Consolas" panose="020B0609020204030204" pitchFamily="49" charset="0"/>
              </a:rPr>
              <a:t>3.5_ip_ICMP_router_advertisement.py</a:t>
            </a:r>
          </a:p>
          <a:p>
            <a:r>
              <a:rPr lang="en-US" sz="2400">
                <a:latin typeface="Consolas" panose="020B0609020204030204" pitchFamily="49" charset="0"/>
              </a:rPr>
              <a:t>3.6_ip_ICMP_router_advertisement_custom.py</a:t>
            </a:r>
          </a:p>
          <a:p>
            <a:pPr marL="0" indent="0">
              <a:buNone/>
            </a:pPr>
            <a:endParaRPr lang="en-US" sz="2400">
              <a:latin typeface="Consolas" panose="020B0609020204030204" pitchFamily="49" charset="0"/>
            </a:endParaRPr>
          </a:p>
        </p:txBody>
      </p:sp>
      <p:sp>
        <p:nvSpPr>
          <p:cNvPr id="4" name="Footer Placeholder 3">
            <a:extLst>
              <a:ext uri="{FF2B5EF4-FFF2-40B4-BE49-F238E27FC236}">
                <a16:creationId xmlns:a16="http://schemas.microsoft.com/office/drawing/2014/main" id="{020D3B45-AE86-41B6-A630-16C95B6BA53A}"/>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87A77CB-38E8-489A-B90A-B59B0D25568C}"/>
              </a:ext>
            </a:extLst>
          </p:cNvPr>
          <p:cNvSpPr>
            <a:spLocks noGrp="1"/>
          </p:cNvSpPr>
          <p:nvPr>
            <p:ph type="sldNum" sz="quarter" idx="12"/>
          </p:nvPr>
        </p:nvSpPr>
        <p:spPr/>
        <p:txBody>
          <a:bodyPr/>
          <a:lstStyle/>
          <a:p>
            <a:fld id="{E73DD6C2-2E78-E144-898F-830B271C1F0E}" type="slidenum">
              <a:rPr lang="en-US" smtClean="0"/>
              <a:pPr/>
              <a:t>29</a:t>
            </a:fld>
            <a:endParaRPr lang="en-US"/>
          </a:p>
        </p:txBody>
      </p:sp>
      <p:sp>
        <p:nvSpPr>
          <p:cNvPr id="2" name="Title 1">
            <a:extLst>
              <a:ext uri="{FF2B5EF4-FFF2-40B4-BE49-F238E27FC236}">
                <a16:creationId xmlns:a16="http://schemas.microsoft.com/office/drawing/2014/main" id="{833522B6-C9E9-40F0-A743-C0C9444EC875}"/>
              </a:ext>
            </a:extLst>
          </p:cNvPr>
          <p:cNvSpPr>
            <a:spLocks noGrp="1"/>
          </p:cNvSpPr>
          <p:nvPr>
            <p:ph type="title"/>
          </p:nvPr>
        </p:nvSpPr>
        <p:spPr/>
        <p:txBody>
          <a:bodyPr/>
          <a:lstStyle/>
          <a:p>
            <a:r>
              <a:rPr lang="en-US"/>
              <a:t>Demo 2</a:t>
            </a:r>
            <a:br>
              <a:rPr lang="en-US"/>
            </a:br>
            <a:r>
              <a:rPr lang="en-US"/>
              <a:t>Layer 3: IP ICMP</a:t>
            </a:r>
          </a:p>
        </p:txBody>
      </p:sp>
      <p:pic>
        <p:nvPicPr>
          <p:cNvPr id="1026" name="Picture 2" descr="39 Steampunk Interiors ideas | steampunk interior, steampunk house,  steampunk">
            <a:extLst>
              <a:ext uri="{FF2B5EF4-FFF2-40B4-BE49-F238E27FC236}">
                <a16:creationId xmlns:a16="http://schemas.microsoft.com/office/drawing/2014/main" id="{DC51183F-5EAA-4FF1-AF3F-6CA305427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678" y="3027419"/>
            <a:ext cx="2027069" cy="270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78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961BC9-9246-4D4C-B9BA-0607E1BA78F8}"/>
              </a:ext>
            </a:extLst>
          </p:cNvPr>
          <p:cNvSpPr>
            <a:spLocks noGrp="1"/>
          </p:cNvSpPr>
          <p:nvPr>
            <p:ph sz="quarter" idx="10"/>
          </p:nvPr>
        </p:nvSpPr>
        <p:spPr/>
        <p:txBody>
          <a:bodyPr/>
          <a:lstStyle/>
          <a:p>
            <a:r>
              <a:rPr lang="en-US" sz="2400"/>
              <a:t>Frames layer 2</a:t>
            </a:r>
          </a:p>
          <a:p>
            <a:r>
              <a:rPr lang="en-US" sz="2400"/>
              <a:t>Packets layer 3</a:t>
            </a:r>
          </a:p>
          <a:p>
            <a:r>
              <a:rPr lang="en-US" sz="2400"/>
              <a:t>Segments and Datagrams layer 4</a:t>
            </a:r>
          </a:p>
          <a:p>
            <a:endParaRPr lang="en-US" sz="2400"/>
          </a:p>
          <a:p>
            <a:endParaRPr lang="en-US" sz="2400"/>
          </a:p>
        </p:txBody>
      </p:sp>
      <p:sp>
        <p:nvSpPr>
          <p:cNvPr id="4" name="Footer Placeholder 3">
            <a:extLst>
              <a:ext uri="{FF2B5EF4-FFF2-40B4-BE49-F238E27FC236}">
                <a16:creationId xmlns:a16="http://schemas.microsoft.com/office/drawing/2014/main" id="{E180A5F0-2E26-469A-9703-08964A67197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CFAD2C2-2017-496A-87CD-D5AF3CEAD2AE}"/>
              </a:ext>
            </a:extLst>
          </p:cNvPr>
          <p:cNvSpPr>
            <a:spLocks noGrp="1"/>
          </p:cNvSpPr>
          <p:nvPr>
            <p:ph type="sldNum" sz="quarter" idx="12"/>
          </p:nvPr>
        </p:nvSpPr>
        <p:spPr/>
        <p:txBody>
          <a:bodyPr/>
          <a:lstStyle/>
          <a:p>
            <a:fld id="{E73DD6C2-2E78-E144-898F-830B271C1F0E}" type="slidenum">
              <a:rPr lang="en-US" smtClean="0"/>
              <a:pPr/>
              <a:t>3</a:t>
            </a:fld>
            <a:endParaRPr lang="en-US"/>
          </a:p>
        </p:txBody>
      </p:sp>
      <p:sp>
        <p:nvSpPr>
          <p:cNvPr id="2" name="Title 1">
            <a:extLst>
              <a:ext uri="{FF2B5EF4-FFF2-40B4-BE49-F238E27FC236}">
                <a16:creationId xmlns:a16="http://schemas.microsoft.com/office/drawing/2014/main" id="{7B071AF4-F517-4448-B93C-AB9038FE3D28}"/>
              </a:ext>
            </a:extLst>
          </p:cNvPr>
          <p:cNvSpPr>
            <a:spLocks noGrp="1"/>
          </p:cNvSpPr>
          <p:nvPr>
            <p:ph type="title"/>
          </p:nvPr>
        </p:nvSpPr>
        <p:spPr/>
        <p:txBody>
          <a:bodyPr/>
          <a:lstStyle/>
          <a:p>
            <a:r>
              <a:rPr lang="en-US"/>
              <a:t>OSI Model</a:t>
            </a:r>
          </a:p>
        </p:txBody>
      </p:sp>
      <p:pic>
        <p:nvPicPr>
          <p:cNvPr id="3074" name="Picture 2" descr=" ">
            <a:extLst>
              <a:ext uri="{FF2B5EF4-FFF2-40B4-BE49-F238E27FC236}">
                <a16:creationId xmlns:a16="http://schemas.microsoft.com/office/drawing/2014/main" id="{B2FB8E9C-1122-4AA1-A0C4-93C96548A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534" y="1326382"/>
            <a:ext cx="3655678" cy="4927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op Hat | The Craft Chop">
            <a:extLst>
              <a:ext uri="{FF2B5EF4-FFF2-40B4-BE49-F238E27FC236}">
                <a16:creationId xmlns:a16="http://schemas.microsoft.com/office/drawing/2014/main" id="{2AD518A0-483C-48BD-81DE-B837633B5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685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3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AB6CA-8838-43B7-AC68-65DE091C6342}"/>
              </a:ext>
            </a:extLst>
          </p:cNvPr>
          <p:cNvSpPr>
            <a:spLocks noGrp="1"/>
          </p:cNvSpPr>
          <p:nvPr>
            <p:ph sz="quarter" idx="10"/>
          </p:nvPr>
        </p:nvSpPr>
        <p:spPr/>
        <p:txBody>
          <a:bodyPr/>
          <a:lstStyle/>
          <a:p>
            <a:r>
              <a:rPr lang="en-US" sz="3200"/>
              <a:t>Layer 4 5 6 and 7 </a:t>
            </a:r>
          </a:p>
        </p:txBody>
      </p:sp>
      <p:sp>
        <p:nvSpPr>
          <p:cNvPr id="4" name="Footer Placeholder 3">
            <a:extLst>
              <a:ext uri="{FF2B5EF4-FFF2-40B4-BE49-F238E27FC236}">
                <a16:creationId xmlns:a16="http://schemas.microsoft.com/office/drawing/2014/main" id="{D4E05CA4-9340-4CA7-94E4-F9FEE485E7EC}"/>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2D622BE-99BA-40C9-8FC9-254BDFCE19F7}"/>
              </a:ext>
            </a:extLst>
          </p:cNvPr>
          <p:cNvSpPr>
            <a:spLocks noGrp="1"/>
          </p:cNvSpPr>
          <p:nvPr>
            <p:ph type="sldNum" sz="quarter" idx="12"/>
          </p:nvPr>
        </p:nvSpPr>
        <p:spPr/>
        <p:txBody>
          <a:bodyPr/>
          <a:lstStyle/>
          <a:p>
            <a:fld id="{E73DD6C2-2E78-E144-898F-830B271C1F0E}" type="slidenum">
              <a:rPr lang="en-US" smtClean="0"/>
              <a:pPr/>
              <a:t>30</a:t>
            </a:fld>
            <a:endParaRPr lang="en-US"/>
          </a:p>
        </p:txBody>
      </p:sp>
      <p:sp>
        <p:nvSpPr>
          <p:cNvPr id="2" name="Title 1">
            <a:extLst>
              <a:ext uri="{FF2B5EF4-FFF2-40B4-BE49-F238E27FC236}">
                <a16:creationId xmlns:a16="http://schemas.microsoft.com/office/drawing/2014/main" id="{4CBF9698-7ACB-4A78-9A2E-AEF2E5C21F4C}"/>
              </a:ext>
            </a:extLst>
          </p:cNvPr>
          <p:cNvSpPr>
            <a:spLocks noGrp="1"/>
          </p:cNvSpPr>
          <p:nvPr>
            <p:ph type="title"/>
          </p:nvPr>
        </p:nvSpPr>
        <p:spPr/>
        <p:txBody>
          <a:bodyPr/>
          <a:lstStyle/>
          <a:p>
            <a:r>
              <a:rPr lang="en-US"/>
              <a:t>Looking Ahead</a:t>
            </a:r>
          </a:p>
        </p:txBody>
      </p:sp>
      <p:pic>
        <p:nvPicPr>
          <p:cNvPr id="6" name="Picture 2" descr="Top Hat | The Craft Chop">
            <a:extLst>
              <a:ext uri="{FF2B5EF4-FFF2-40B4-BE49-F238E27FC236}">
                <a16:creationId xmlns:a16="http://schemas.microsoft.com/office/drawing/2014/main" id="{97AEA1AC-4897-44CE-8394-F6AF796A9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Wearing Two Hats Can Create a Conflict of Safety Interest - Safety  Management Group">
            <a:extLst>
              <a:ext uri="{FF2B5EF4-FFF2-40B4-BE49-F238E27FC236}">
                <a16:creationId xmlns:a16="http://schemas.microsoft.com/office/drawing/2014/main" id="{6831EBB3-7963-4D7C-9561-B8D0DA9B3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2896989"/>
            <a:ext cx="23241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39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uit Hat Minion wallpaper by _MARIKA_ - 28 - Free on ZEDGE™">
            <a:extLst>
              <a:ext uri="{FF2B5EF4-FFF2-40B4-BE49-F238E27FC236}">
                <a16:creationId xmlns:a16="http://schemas.microsoft.com/office/drawing/2014/main" id="{3A70FAC5-F3ED-43C6-8AD7-5F1662C6801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8694207" y="1295401"/>
            <a:ext cx="2886075"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182A91C-1288-409D-992A-3B5B5AE6E24D}"/>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7AEDB795-4BA2-486C-BD5A-89362422CF4F}"/>
              </a:ext>
            </a:extLst>
          </p:cNvPr>
          <p:cNvSpPr>
            <a:spLocks noGrp="1"/>
          </p:cNvSpPr>
          <p:nvPr>
            <p:ph type="sldNum" sz="quarter" idx="12"/>
          </p:nvPr>
        </p:nvSpPr>
        <p:spPr/>
        <p:txBody>
          <a:bodyPr/>
          <a:lstStyle/>
          <a:p>
            <a:fld id="{E73DD6C2-2E78-E144-898F-830B271C1F0E}" type="slidenum">
              <a:rPr lang="en-US" smtClean="0"/>
              <a:pPr/>
              <a:t>31</a:t>
            </a:fld>
            <a:endParaRPr lang="en-US"/>
          </a:p>
        </p:txBody>
      </p:sp>
      <p:sp>
        <p:nvSpPr>
          <p:cNvPr id="2" name="Title 1">
            <a:extLst>
              <a:ext uri="{FF2B5EF4-FFF2-40B4-BE49-F238E27FC236}">
                <a16:creationId xmlns:a16="http://schemas.microsoft.com/office/drawing/2014/main" id="{472044E9-689A-4567-8E21-2ED24BA25922}"/>
              </a:ext>
            </a:extLst>
          </p:cNvPr>
          <p:cNvSpPr>
            <a:spLocks noGrp="1"/>
          </p:cNvSpPr>
          <p:nvPr>
            <p:ph type="title"/>
          </p:nvPr>
        </p:nvSpPr>
        <p:spPr/>
        <p:txBody>
          <a:bodyPr/>
          <a:lstStyle/>
          <a:p>
            <a:r>
              <a:rPr lang="en-US"/>
              <a:t>Layer 4</a:t>
            </a:r>
            <a:br>
              <a:rPr lang="en-US"/>
            </a:br>
            <a:r>
              <a:rPr lang="en-US"/>
              <a:t>TCP</a:t>
            </a:r>
          </a:p>
        </p:txBody>
      </p:sp>
      <p:pic>
        <p:nvPicPr>
          <p:cNvPr id="7" name="Picture 6">
            <a:extLst>
              <a:ext uri="{FF2B5EF4-FFF2-40B4-BE49-F238E27FC236}">
                <a16:creationId xmlns:a16="http://schemas.microsoft.com/office/drawing/2014/main" id="{40DC8A83-EA37-4AEC-9427-090505FD6528}"/>
              </a:ext>
            </a:extLst>
          </p:cNvPr>
          <p:cNvPicPr>
            <a:picLocks noChangeAspect="1"/>
          </p:cNvPicPr>
          <p:nvPr/>
        </p:nvPicPr>
        <p:blipFill>
          <a:blip r:embed="rId4"/>
          <a:stretch>
            <a:fillRect/>
          </a:stretch>
        </p:blipFill>
        <p:spPr>
          <a:xfrm>
            <a:off x="1019930" y="2057401"/>
            <a:ext cx="7509201" cy="3286124"/>
          </a:xfrm>
          <a:prstGeom prst="rect">
            <a:avLst/>
          </a:prstGeom>
        </p:spPr>
      </p:pic>
    </p:spTree>
    <p:extLst>
      <p:ext uri="{BB962C8B-B14F-4D97-AF65-F5344CB8AC3E}">
        <p14:creationId xmlns:p14="http://schemas.microsoft.com/office/powerpoint/2010/main" val="2480216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B476F6-DB73-4C63-B3F1-0EF8F33A25FE}"/>
              </a:ext>
            </a:extLst>
          </p:cNvPr>
          <p:cNvPicPr>
            <a:picLocks noGrp="1" noChangeAspect="1"/>
          </p:cNvPicPr>
          <p:nvPr>
            <p:ph sz="quarter" idx="10"/>
          </p:nvPr>
        </p:nvPicPr>
        <p:blipFill>
          <a:blip r:embed="rId3"/>
          <a:stretch>
            <a:fillRect/>
          </a:stretch>
        </p:blipFill>
        <p:spPr>
          <a:xfrm>
            <a:off x="2850299" y="806116"/>
            <a:ext cx="7048127" cy="5222187"/>
          </a:xfrm>
          <a:prstGeom prst="rect">
            <a:avLst/>
          </a:prstGeom>
        </p:spPr>
      </p:pic>
      <p:sp>
        <p:nvSpPr>
          <p:cNvPr id="4" name="Footer Placeholder 3">
            <a:extLst>
              <a:ext uri="{FF2B5EF4-FFF2-40B4-BE49-F238E27FC236}">
                <a16:creationId xmlns:a16="http://schemas.microsoft.com/office/drawing/2014/main" id="{AC58BCF5-56EB-4008-A3E5-2F5A2994E43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10E64CE-F1D4-4EB8-BBCB-44CDDE9061B6}"/>
              </a:ext>
            </a:extLst>
          </p:cNvPr>
          <p:cNvSpPr>
            <a:spLocks noGrp="1"/>
          </p:cNvSpPr>
          <p:nvPr>
            <p:ph type="sldNum" sz="quarter" idx="12"/>
          </p:nvPr>
        </p:nvSpPr>
        <p:spPr/>
        <p:txBody>
          <a:bodyPr/>
          <a:lstStyle/>
          <a:p>
            <a:fld id="{E73DD6C2-2E78-E144-898F-830B271C1F0E}" type="slidenum">
              <a:rPr lang="en-US" smtClean="0"/>
              <a:pPr/>
              <a:t>32</a:t>
            </a:fld>
            <a:endParaRPr lang="en-US"/>
          </a:p>
        </p:txBody>
      </p:sp>
      <p:sp>
        <p:nvSpPr>
          <p:cNvPr id="2" name="Title 1">
            <a:extLst>
              <a:ext uri="{FF2B5EF4-FFF2-40B4-BE49-F238E27FC236}">
                <a16:creationId xmlns:a16="http://schemas.microsoft.com/office/drawing/2014/main" id="{DDED7614-CABF-4BAF-9DF6-5FCF2B3A3D2C}"/>
              </a:ext>
            </a:extLst>
          </p:cNvPr>
          <p:cNvSpPr>
            <a:spLocks noGrp="1"/>
          </p:cNvSpPr>
          <p:nvPr>
            <p:ph type="title"/>
          </p:nvPr>
        </p:nvSpPr>
        <p:spPr/>
        <p:txBody>
          <a:bodyPr/>
          <a:lstStyle/>
          <a:p>
            <a:r>
              <a:rPr lang="en-US"/>
              <a:t>TCP three-way handshake.</a:t>
            </a:r>
          </a:p>
        </p:txBody>
      </p:sp>
      <p:pic>
        <p:nvPicPr>
          <p:cNvPr id="8194" name="Picture 2" descr="Amazon.com: Victorian Steampunk Cat Compact Mirror Top Hat Pipe  Anthropomorphic Animal Art Pocket Mirror for Cosmetics: Handmade">
            <a:extLst>
              <a:ext uri="{FF2B5EF4-FFF2-40B4-BE49-F238E27FC236}">
                <a16:creationId xmlns:a16="http://schemas.microsoft.com/office/drawing/2014/main" id="{6CD100B4-A435-498E-B7D3-9A475D14D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170" y="3123443"/>
            <a:ext cx="1209925" cy="10768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Victorian Steampunk Cat Compact Mirror Top Hat Pipe  Anthropomorphic Animal Art Pocket Mirror for Cosmetics: Handmade">
            <a:extLst>
              <a:ext uri="{FF2B5EF4-FFF2-40B4-BE49-F238E27FC236}">
                <a16:creationId xmlns:a16="http://schemas.microsoft.com/office/drawing/2014/main" id="{0EDB7535-A49E-46AE-8ECA-7B3B7FB22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5905" y="3123443"/>
            <a:ext cx="1209925" cy="107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931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61DBE61-68DF-4870-8EA5-BAE7E24B96A8}"/>
              </a:ext>
            </a:extLst>
          </p:cNvPr>
          <p:cNvSpPr>
            <a:spLocks noGrp="1"/>
          </p:cNvSpPr>
          <p:nvPr>
            <p:ph sz="quarter" idx="10"/>
          </p:nvPr>
        </p:nvSpPr>
        <p:spPr/>
        <p:txBody>
          <a:bodyPr>
            <a:normAutofit fontScale="92500" lnSpcReduction="20000"/>
          </a:bodyPr>
          <a:lstStyle/>
          <a:p>
            <a:r>
              <a:rPr lang="en-US" b="1" kern="1200"/>
              <a:t>TCP sequence number</a:t>
            </a:r>
          </a:p>
          <a:p>
            <a:r>
              <a:rPr lang="en-US" kern="1200"/>
              <a:t>TCP sequence numbers count bytes rather than packets</a:t>
            </a:r>
          </a:p>
          <a:p>
            <a:r>
              <a:rPr lang="en-US" kern="1200"/>
              <a:t>if there is no data, the sequence number is still set to the sequence number of the next byte that could be sent</a:t>
            </a:r>
          </a:p>
          <a:p>
            <a:r>
              <a:rPr lang="en-US" kern="1200"/>
              <a:t>since a TCP connection is bidirectional, a different initial sequence number (ISN) is used in each direction: each peer picks the ISN it will use in sending data</a:t>
            </a:r>
          </a:p>
          <a:p>
            <a:endParaRPr lang="en-US"/>
          </a:p>
          <a:p>
            <a:r>
              <a:rPr lang="en-US" b="1" kern="1200"/>
              <a:t>TCP acknowledgement number</a:t>
            </a:r>
          </a:p>
          <a:p>
            <a:r>
              <a:rPr lang="en-US" kern="1200"/>
              <a:t>the TCP ack field reports the sequence number of the next byte that is expected</a:t>
            </a:r>
          </a:p>
          <a:p>
            <a:r>
              <a:rPr lang="en-US" kern="1200"/>
              <a:t>this byte may have already been sent</a:t>
            </a:r>
          </a:p>
          <a:p>
            <a:r>
              <a:rPr lang="en-US" kern="1200"/>
              <a:t>a single packet may carry an acknowledgement but no data: this is an ack packet</a:t>
            </a:r>
          </a:p>
        </p:txBody>
      </p:sp>
      <p:sp>
        <p:nvSpPr>
          <p:cNvPr id="4" name="Footer Placeholder 3">
            <a:extLst>
              <a:ext uri="{FF2B5EF4-FFF2-40B4-BE49-F238E27FC236}">
                <a16:creationId xmlns:a16="http://schemas.microsoft.com/office/drawing/2014/main" id="{A698FA40-E21A-440D-BA16-61DB77402285}"/>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22F86FA-B975-48C3-9DF0-66B0A6BD911E}"/>
              </a:ext>
            </a:extLst>
          </p:cNvPr>
          <p:cNvSpPr>
            <a:spLocks noGrp="1"/>
          </p:cNvSpPr>
          <p:nvPr>
            <p:ph type="sldNum" sz="quarter" idx="12"/>
          </p:nvPr>
        </p:nvSpPr>
        <p:spPr/>
        <p:txBody>
          <a:bodyPr/>
          <a:lstStyle/>
          <a:p>
            <a:fld id="{E73DD6C2-2E78-E144-898F-830B271C1F0E}" type="slidenum">
              <a:rPr lang="en-US" smtClean="0"/>
              <a:pPr/>
              <a:t>33</a:t>
            </a:fld>
            <a:endParaRPr lang="en-US"/>
          </a:p>
        </p:txBody>
      </p:sp>
      <p:sp>
        <p:nvSpPr>
          <p:cNvPr id="2" name="Title 1">
            <a:extLst>
              <a:ext uri="{FF2B5EF4-FFF2-40B4-BE49-F238E27FC236}">
                <a16:creationId xmlns:a16="http://schemas.microsoft.com/office/drawing/2014/main" id="{18631C8F-BCE1-4599-A730-88AD39AF08C2}"/>
              </a:ext>
            </a:extLst>
          </p:cNvPr>
          <p:cNvSpPr>
            <a:spLocks noGrp="1"/>
          </p:cNvSpPr>
          <p:nvPr>
            <p:ph type="title"/>
          </p:nvPr>
        </p:nvSpPr>
        <p:spPr/>
        <p:txBody>
          <a:bodyPr/>
          <a:lstStyle/>
          <a:p>
            <a:r>
              <a:rPr lang="en-US"/>
              <a:t>TCP Transferring data</a:t>
            </a:r>
          </a:p>
        </p:txBody>
      </p:sp>
    </p:spTree>
    <p:extLst>
      <p:ext uri="{BB962C8B-B14F-4D97-AF65-F5344CB8AC3E}">
        <p14:creationId xmlns:p14="http://schemas.microsoft.com/office/powerpoint/2010/main" val="160479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98FA40-E21A-440D-BA16-61DB77402285}"/>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22F86FA-B975-48C3-9DF0-66B0A6BD911E}"/>
              </a:ext>
            </a:extLst>
          </p:cNvPr>
          <p:cNvSpPr>
            <a:spLocks noGrp="1"/>
          </p:cNvSpPr>
          <p:nvPr>
            <p:ph type="sldNum" sz="quarter" idx="12"/>
          </p:nvPr>
        </p:nvSpPr>
        <p:spPr/>
        <p:txBody>
          <a:bodyPr/>
          <a:lstStyle/>
          <a:p>
            <a:fld id="{E73DD6C2-2E78-E144-898F-830B271C1F0E}" type="slidenum">
              <a:rPr lang="en-US" smtClean="0"/>
              <a:pPr/>
              <a:t>34</a:t>
            </a:fld>
            <a:endParaRPr lang="en-US"/>
          </a:p>
        </p:txBody>
      </p:sp>
      <p:sp>
        <p:nvSpPr>
          <p:cNvPr id="2" name="Title 1">
            <a:extLst>
              <a:ext uri="{FF2B5EF4-FFF2-40B4-BE49-F238E27FC236}">
                <a16:creationId xmlns:a16="http://schemas.microsoft.com/office/drawing/2014/main" id="{18631C8F-BCE1-4599-A730-88AD39AF08C2}"/>
              </a:ext>
            </a:extLst>
          </p:cNvPr>
          <p:cNvSpPr>
            <a:spLocks noGrp="1"/>
          </p:cNvSpPr>
          <p:nvPr>
            <p:ph type="title"/>
          </p:nvPr>
        </p:nvSpPr>
        <p:spPr/>
        <p:txBody>
          <a:bodyPr/>
          <a:lstStyle/>
          <a:p>
            <a:r>
              <a:rPr lang="en-US"/>
              <a:t>TCP Transferring data and ending transmission</a:t>
            </a:r>
          </a:p>
        </p:txBody>
      </p:sp>
      <p:pic>
        <p:nvPicPr>
          <p:cNvPr id="1026" name="Picture 2" descr="Chapter 13. TCP Connection Management - Shichao&amp;#39;s Notes">
            <a:extLst>
              <a:ext uri="{FF2B5EF4-FFF2-40B4-BE49-F238E27FC236}">
                <a16:creationId xmlns:a16="http://schemas.microsoft.com/office/drawing/2014/main" id="{C573F14C-38A1-47F8-871D-2C34A971C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266" y="1101725"/>
            <a:ext cx="6661467" cy="50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5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632253" y="587969"/>
            <a:ext cx="10363200" cy="1525587"/>
          </a:xfrm>
        </p:spPr>
        <p:txBody>
          <a:bodyPr/>
          <a:lstStyle/>
          <a:p>
            <a:r>
              <a:rPr lang="en-US" sz="4800">
                <a:latin typeface="Arial"/>
              </a:rPr>
              <a:t>Feedback / QA / REFS</a:t>
            </a:r>
            <a:endParaRPr lang="en-US" sz="4800">
              <a:latin typeface="Arial" charset="0"/>
            </a:endParaRPr>
          </a:p>
        </p:txBody>
      </p:sp>
      <p:sp>
        <p:nvSpPr>
          <p:cNvPr id="2" name="TextBox 1">
            <a:extLst>
              <a:ext uri="{FF2B5EF4-FFF2-40B4-BE49-F238E27FC236}">
                <a16:creationId xmlns:a16="http://schemas.microsoft.com/office/drawing/2014/main" id="{273AFE7F-237C-4E8E-A939-42C009F8DBCD}"/>
              </a:ext>
            </a:extLst>
          </p:cNvPr>
          <p:cNvSpPr txBox="1"/>
          <p:nvPr/>
        </p:nvSpPr>
        <p:spPr>
          <a:xfrm>
            <a:off x="553994" y="2113556"/>
            <a:ext cx="11084011" cy="4278094"/>
          </a:xfrm>
          <a:prstGeom prst="rect">
            <a:avLst/>
          </a:prstGeom>
          <a:noFill/>
        </p:spPr>
        <p:txBody>
          <a:bodyPr wrap="square" rtlCol="0">
            <a:spAutoFit/>
          </a:bodyPr>
          <a:lstStyle/>
          <a:p>
            <a:r>
              <a:rPr lang="en-US" sz="1600">
                <a:cs typeface="Calibri"/>
                <a:hlinkClick r:id="rId3"/>
              </a:rPr>
              <a:t>https://www.flukenetworks.com/blog/cabling-chronicles/101-series-ethernet-back-basics#:~:text=Ethernet%20frames%20are%20encapsulated%20within,MAC%20address%20of%20the%20device</a:t>
            </a:r>
            <a:r>
              <a:rPr lang="en-US" sz="1600">
                <a:cs typeface="Calibri"/>
              </a:rPr>
              <a:t>.</a:t>
            </a:r>
          </a:p>
          <a:p>
            <a:r>
              <a:rPr lang="en-US" sz="1600">
                <a:cs typeface="Calibri"/>
                <a:hlinkClick r:id="rId4"/>
              </a:rPr>
              <a:t>https://www.mouser.com/pdfdocs/Ethernet_Basics_rev2_en.pdf</a:t>
            </a:r>
            <a:endParaRPr lang="en-US" sz="1600">
              <a:cs typeface="Calibri"/>
            </a:endParaRPr>
          </a:p>
          <a:p>
            <a:r>
              <a:rPr lang="en-US" sz="1600">
                <a:cs typeface="Calibri"/>
                <a:hlinkClick r:id="rId5"/>
              </a:rPr>
              <a:t>https://www.tutorialspoint.com/ipv4/ipv4_packet_structure.htm</a:t>
            </a:r>
            <a:endParaRPr lang="en-US" sz="1600">
              <a:cs typeface="Calibri"/>
            </a:endParaRPr>
          </a:p>
          <a:p>
            <a:r>
              <a:rPr lang="en-US" sz="1600">
                <a:cs typeface="Calibri"/>
                <a:hlinkClick r:id="rId6"/>
              </a:rPr>
              <a:t>https://ptgmedia.pearsoncmg.com/images/0131014684/samplechapter/0131014684_ch02.pdf</a:t>
            </a:r>
            <a:endParaRPr lang="en-US" sz="1600">
              <a:cs typeface="Calibri"/>
            </a:endParaRPr>
          </a:p>
          <a:p>
            <a:r>
              <a:rPr lang="en-US" sz="1600">
                <a:cs typeface="Calibri"/>
                <a:hlinkClick r:id="rId7"/>
              </a:rPr>
              <a:t>https://skminhaj.wordpress.com/2016/02/15/tcp-segment-vs-udp-datagram-header-format/</a:t>
            </a:r>
            <a:endParaRPr lang="en-US" sz="1600">
              <a:cs typeface="Calibri"/>
            </a:endParaRPr>
          </a:p>
          <a:p>
            <a:r>
              <a:rPr lang="en-US" sz="1600">
                <a:cs typeface="Calibri"/>
                <a:hlinkClick r:id="rId8"/>
              </a:rPr>
              <a:t>https://linuxhint.com/http_wireshark/</a:t>
            </a:r>
            <a:endParaRPr lang="en-US" sz="1600">
              <a:cs typeface="Calibri"/>
            </a:endParaRPr>
          </a:p>
          <a:p>
            <a:r>
              <a:rPr lang="en-US" sz="1600">
                <a:cs typeface="Calibri"/>
                <a:hlinkClick r:id="rId9"/>
              </a:rPr>
              <a:t>https://montcs.bloomu.edu/VM-LAN/LAN04.asn.scapy.html</a:t>
            </a:r>
            <a:endParaRPr lang="en-US" sz="1600">
              <a:cs typeface="Calibri"/>
            </a:endParaRPr>
          </a:p>
          <a:p>
            <a:r>
              <a:rPr lang="en-US" sz="1600">
                <a:cs typeface="Calibri"/>
                <a:hlinkClick r:id="rId10"/>
              </a:rPr>
              <a:t>https://en.wikipedia.org/wiki/Address_Resolution_Protocol</a:t>
            </a:r>
            <a:endParaRPr lang="en-US" sz="1600">
              <a:cs typeface="Calibri"/>
            </a:endParaRPr>
          </a:p>
          <a:p>
            <a:r>
              <a:rPr lang="en-US" sz="1600">
                <a:cs typeface="Calibri"/>
                <a:hlinkClick r:id="rId11"/>
              </a:rPr>
              <a:t>https://en.wikipedia.org/wiki/EtherType</a:t>
            </a:r>
            <a:endParaRPr lang="en-US" sz="1600">
              <a:cs typeface="Calibri"/>
            </a:endParaRPr>
          </a:p>
          <a:p>
            <a:r>
              <a:rPr lang="en-US" sz="1600">
                <a:cs typeface="Calibri"/>
                <a:hlinkClick r:id="rId12"/>
              </a:rPr>
              <a:t>https://www.iana.org/assignments/icmp-parameters/icmp-parameters.xhtml#icmp-parameters-codes-6</a:t>
            </a:r>
            <a:endParaRPr lang="en-US" sz="1600">
              <a:cs typeface="Calibri"/>
            </a:endParaRPr>
          </a:p>
          <a:p>
            <a:r>
              <a:rPr lang="en-US" sz="1600">
                <a:cs typeface="Calibri"/>
                <a:hlinkClick r:id="rId13"/>
              </a:rPr>
              <a:t>http://www.networksorcery.com/enp/protocol/icmp/msg9.htm#h_Advertisement_count</a:t>
            </a:r>
            <a:endParaRPr lang="en-US" sz="1600">
              <a:cs typeface="Calibri"/>
            </a:endParaRPr>
          </a:p>
          <a:p>
            <a:r>
              <a:rPr lang="en-US" sz="1600">
                <a:cs typeface="Calibri"/>
                <a:hlinkClick r:id="rId14"/>
              </a:rPr>
              <a:t>https://www2.hawaii.edu/~esb/2010fall.ics451/oct04.html</a:t>
            </a:r>
            <a:endParaRPr lang="en-US" sz="1600">
              <a:cs typeface="Calibri"/>
            </a:endParaRPr>
          </a:p>
          <a:p>
            <a:endParaRPr lang="en-US" sz="1600">
              <a:cs typeface="Calibri"/>
            </a:endParaRPr>
          </a:p>
          <a:p>
            <a:endParaRPr lang="en-US" sz="1600">
              <a:cs typeface="Calibri"/>
            </a:endParaRPr>
          </a:p>
          <a:p>
            <a:endParaRPr lang="en-US" sz="1600">
              <a:cs typeface="Calibri"/>
            </a:endParaRPr>
          </a:p>
          <a:p>
            <a:endParaRPr lang="en-US" sz="1600">
              <a:cs typeface="Calibri"/>
            </a:endParaRPr>
          </a:p>
        </p:txBody>
      </p:sp>
      <p:pic>
        <p:nvPicPr>
          <p:cNvPr id="4" name="Picture 2" descr="Top Hat | The Craft Chop">
            <a:extLst>
              <a:ext uri="{FF2B5EF4-FFF2-40B4-BE49-F238E27FC236}">
                <a16:creationId xmlns:a16="http://schemas.microsoft.com/office/drawing/2014/main" id="{BAC69EF8-8DE7-4068-B06B-39F83C6B39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 and Charlie Crying | Know Your Meme">
            <a:extLst>
              <a:ext uri="{FF2B5EF4-FFF2-40B4-BE49-F238E27FC236}">
                <a16:creationId xmlns:a16="http://schemas.microsoft.com/office/drawing/2014/main" id="{13E857F0-2D9E-4E6A-9DFD-E17275FB4C3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8916" y="316852"/>
            <a:ext cx="2929094" cy="164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826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op Hat | The Craft Chop">
            <a:extLst>
              <a:ext uri="{FF2B5EF4-FFF2-40B4-BE49-F238E27FC236}">
                <a16:creationId xmlns:a16="http://schemas.microsoft.com/office/drawing/2014/main" id="{A621009B-A7FF-40B7-B76E-789D6D955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237" y="4762"/>
            <a:ext cx="2570163" cy="257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8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98AE3-33C6-40BC-AEE8-328AACA49C39}"/>
              </a:ext>
            </a:extLst>
          </p:cNvPr>
          <p:cNvSpPr>
            <a:spLocks noGrp="1"/>
          </p:cNvSpPr>
          <p:nvPr>
            <p:ph sz="quarter" idx="10"/>
          </p:nvPr>
        </p:nvSpPr>
        <p:spPr/>
        <p:txBody>
          <a:bodyPr/>
          <a:lstStyle/>
          <a:p>
            <a:endParaRPr lang="en-US"/>
          </a:p>
        </p:txBody>
      </p:sp>
      <p:sp>
        <p:nvSpPr>
          <p:cNvPr id="4" name="Footer Placeholder 3">
            <a:extLst>
              <a:ext uri="{FF2B5EF4-FFF2-40B4-BE49-F238E27FC236}">
                <a16:creationId xmlns:a16="http://schemas.microsoft.com/office/drawing/2014/main" id="{97F72ABD-71EE-4065-AD59-FF6E31DFD72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40662F3F-FA32-4E29-A3C9-F81C25170E15}"/>
              </a:ext>
            </a:extLst>
          </p:cNvPr>
          <p:cNvSpPr>
            <a:spLocks noGrp="1"/>
          </p:cNvSpPr>
          <p:nvPr>
            <p:ph type="sldNum" sz="quarter" idx="12"/>
          </p:nvPr>
        </p:nvSpPr>
        <p:spPr/>
        <p:txBody>
          <a:bodyPr/>
          <a:lstStyle/>
          <a:p>
            <a:fld id="{E73DD6C2-2E78-E144-898F-830B271C1F0E}" type="slidenum">
              <a:rPr lang="en-US" smtClean="0"/>
              <a:pPr/>
              <a:t>4</a:t>
            </a:fld>
            <a:endParaRPr lang="en-US"/>
          </a:p>
        </p:txBody>
      </p:sp>
      <p:sp>
        <p:nvSpPr>
          <p:cNvPr id="2" name="Title 1">
            <a:extLst>
              <a:ext uri="{FF2B5EF4-FFF2-40B4-BE49-F238E27FC236}">
                <a16:creationId xmlns:a16="http://schemas.microsoft.com/office/drawing/2014/main" id="{7D2B6A05-A62D-44DE-9037-ECA359B232CB}"/>
              </a:ext>
            </a:extLst>
          </p:cNvPr>
          <p:cNvSpPr>
            <a:spLocks noGrp="1"/>
          </p:cNvSpPr>
          <p:nvPr>
            <p:ph type="title"/>
          </p:nvPr>
        </p:nvSpPr>
        <p:spPr/>
        <p:txBody>
          <a:bodyPr/>
          <a:lstStyle/>
          <a:p>
            <a:r>
              <a:rPr lang="en-US"/>
              <a:t>Ethernet Encapsulation</a:t>
            </a:r>
          </a:p>
        </p:txBody>
      </p:sp>
      <p:pic>
        <p:nvPicPr>
          <p:cNvPr id="5122" name="Picture 2" descr="Difference Between Frame and Packet (with Comparison Chart) - Tech  Differences">
            <a:extLst>
              <a:ext uri="{FF2B5EF4-FFF2-40B4-BE49-F238E27FC236}">
                <a16:creationId xmlns:a16="http://schemas.microsoft.com/office/drawing/2014/main" id="{B48050FC-5347-4D3C-834D-971DA55EB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513" y="2532146"/>
            <a:ext cx="7272973" cy="24970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op Hat | The Craft Chop">
            <a:extLst>
              <a:ext uri="{FF2B5EF4-FFF2-40B4-BE49-F238E27FC236}">
                <a16:creationId xmlns:a16="http://schemas.microsoft.com/office/drawing/2014/main" id="{4880C781-897E-464B-B7E8-0DDA58E06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2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7FAA60-A2FF-45AD-9B79-3835B8BEF41E}"/>
              </a:ext>
            </a:extLst>
          </p:cNvPr>
          <p:cNvSpPr>
            <a:spLocks noGrp="1"/>
          </p:cNvSpPr>
          <p:nvPr>
            <p:ph sz="quarter" idx="10"/>
          </p:nvPr>
        </p:nvSpPr>
        <p:spPr/>
        <p:txBody>
          <a:bodyPr/>
          <a:lstStyle/>
          <a:p>
            <a:endParaRPr lang="en-US"/>
          </a:p>
        </p:txBody>
      </p:sp>
      <p:sp>
        <p:nvSpPr>
          <p:cNvPr id="4" name="Footer Placeholder 3">
            <a:extLst>
              <a:ext uri="{FF2B5EF4-FFF2-40B4-BE49-F238E27FC236}">
                <a16:creationId xmlns:a16="http://schemas.microsoft.com/office/drawing/2014/main" id="{897419D9-5C1F-4DC0-95F5-FBCFE669B32C}"/>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6DAC1B1A-5265-43B5-A1B3-4558D8F8C116}"/>
              </a:ext>
            </a:extLst>
          </p:cNvPr>
          <p:cNvSpPr>
            <a:spLocks noGrp="1"/>
          </p:cNvSpPr>
          <p:nvPr>
            <p:ph type="sldNum" sz="quarter" idx="12"/>
          </p:nvPr>
        </p:nvSpPr>
        <p:spPr/>
        <p:txBody>
          <a:bodyPr/>
          <a:lstStyle/>
          <a:p>
            <a:fld id="{E73DD6C2-2E78-E144-898F-830B271C1F0E}" type="slidenum">
              <a:rPr lang="en-US" smtClean="0"/>
              <a:pPr/>
              <a:t>5</a:t>
            </a:fld>
            <a:endParaRPr lang="en-US"/>
          </a:p>
        </p:txBody>
      </p:sp>
      <p:sp>
        <p:nvSpPr>
          <p:cNvPr id="2" name="Title 1">
            <a:extLst>
              <a:ext uri="{FF2B5EF4-FFF2-40B4-BE49-F238E27FC236}">
                <a16:creationId xmlns:a16="http://schemas.microsoft.com/office/drawing/2014/main" id="{B516A40E-92E2-4402-B6E3-96C8C36E0404}"/>
              </a:ext>
            </a:extLst>
          </p:cNvPr>
          <p:cNvSpPr>
            <a:spLocks noGrp="1"/>
          </p:cNvSpPr>
          <p:nvPr>
            <p:ph type="title"/>
          </p:nvPr>
        </p:nvSpPr>
        <p:spPr/>
        <p:txBody>
          <a:bodyPr/>
          <a:lstStyle/>
          <a:p>
            <a:r>
              <a:rPr lang="en-US"/>
              <a:t>Encapsulation Further</a:t>
            </a:r>
          </a:p>
        </p:txBody>
      </p:sp>
      <p:pic>
        <p:nvPicPr>
          <p:cNvPr id="4098" name="Picture 2">
            <a:extLst>
              <a:ext uri="{FF2B5EF4-FFF2-40B4-BE49-F238E27FC236}">
                <a16:creationId xmlns:a16="http://schemas.microsoft.com/office/drawing/2014/main" id="{E70224EF-369F-4C29-A2BD-2C084373A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4" y="1433513"/>
            <a:ext cx="8112793" cy="46565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9FFF7B3B-639D-4FC7-84DB-BBFE2DD0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71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3F6E52-B571-4389-9A83-4145C5A85686}"/>
              </a:ext>
            </a:extLst>
          </p:cNvPr>
          <p:cNvSpPr>
            <a:spLocks noGrp="1"/>
          </p:cNvSpPr>
          <p:nvPr>
            <p:ph sz="quarter" idx="10"/>
          </p:nvPr>
        </p:nvSpPr>
        <p:spPr/>
        <p:txBody>
          <a:bodyPr/>
          <a:lstStyle/>
          <a:p>
            <a:pPr marL="0" indent="0">
              <a:buNone/>
            </a:pPr>
            <a:r>
              <a:rPr lang="en-US" sz="2400"/>
              <a:t>Ethernet was created in 1973 by a team at the Xerox Corporation's Palo Alto Research Center (Xerox PARC)</a:t>
            </a:r>
          </a:p>
        </p:txBody>
      </p:sp>
      <p:sp>
        <p:nvSpPr>
          <p:cNvPr id="4" name="Footer Placeholder 3">
            <a:extLst>
              <a:ext uri="{FF2B5EF4-FFF2-40B4-BE49-F238E27FC236}">
                <a16:creationId xmlns:a16="http://schemas.microsoft.com/office/drawing/2014/main" id="{4CCE4F64-AEBC-4C03-BB66-6599BF86784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39DC57D4-263E-422B-BCD7-EB38D91C4EA5}"/>
              </a:ext>
            </a:extLst>
          </p:cNvPr>
          <p:cNvSpPr>
            <a:spLocks noGrp="1"/>
          </p:cNvSpPr>
          <p:nvPr>
            <p:ph type="sldNum" sz="quarter" idx="12"/>
          </p:nvPr>
        </p:nvSpPr>
        <p:spPr/>
        <p:txBody>
          <a:bodyPr/>
          <a:lstStyle/>
          <a:p>
            <a:fld id="{E73DD6C2-2E78-E144-898F-830B271C1F0E}" type="slidenum">
              <a:rPr lang="en-US" smtClean="0"/>
              <a:pPr/>
              <a:t>6</a:t>
            </a:fld>
            <a:endParaRPr lang="en-US"/>
          </a:p>
        </p:txBody>
      </p:sp>
      <p:sp>
        <p:nvSpPr>
          <p:cNvPr id="2" name="Title 1">
            <a:extLst>
              <a:ext uri="{FF2B5EF4-FFF2-40B4-BE49-F238E27FC236}">
                <a16:creationId xmlns:a16="http://schemas.microsoft.com/office/drawing/2014/main" id="{A16EB0C9-E249-4AF1-B967-EE8D156567FA}"/>
              </a:ext>
            </a:extLst>
          </p:cNvPr>
          <p:cNvSpPr>
            <a:spLocks noGrp="1"/>
          </p:cNvSpPr>
          <p:nvPr>
            <p:ph type="title"/>
          </p:nvPr>
        </p:nvSpPr>
        <p:spPr/>
        <p:txBody>
          <a:bodyPr/>
          <a:lstStyle/>
          <a:p>
            <a:r>
              <a:rPr lang="en-US"/>
              <a:t>Ethernet</a:t>
            </a:r>
          </a:p>
        </p:txBody>
      </p:sp>
      <p:pic>
        <p:nvPicPr>
          <p:cNvPr id="2050" name="Picture 2" descr="Xerox PARC: A Nod to the Minds Behind the GUI, Ethernet, Laser Printing,  and More | TechSpot">
            <a:extLst>
              <a:ext uri="{FF2B5EF4-FFF2-40B4-BE49-F238E27FC236}">
                <a16:creationId xmlns:a16="http://schemas.microsoft.com/office/drawing/2014/main" id="{21697869-678A-41A8-81FE-FB91A9AF6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993" y="2451327"/>
            <a:ext cx="4142014" cy="3390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E042821C-2C92-43BA-B557-2E205E9AF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71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D8506-925A-4266-B002-60457F0CD87D}"/>
              </a:ext>
            </a:extLst>
          </p:cNvPr>
          <p:cNvSpPr>
            <a:spLocks noGrp="1"/>
          </p:cNvSpPr>
          <p:nvPr>
            <p:ph sz="quarter" idx="10"/>
          </p:nvPr>
        </p:nvSpPr>
        <p:spPr>
          <a:xfrm>
            <a:off x="611716" y="1371600"/>
            <a:ext cx="10972800" cy="3526971"/>
          </a:xfrm>
        </p:spPr>
        <p:txBody>
          <a:bodyPr/>
          <a:lstStyle/>
          <a:p>
            <a:r>
              <a:rPr lang="en-US" sz="2400"/>
              <a:t>Size: 64-1518 bytes + more with jumbo frames</a:t>
            </a:r>
          </a:p>
          <a:p>
            <a:r>
              <a:rPr lang="en-US" sz="2400"/>
              <a:t>Preamble</a:t>
            </a:r>
          </a:p>
          <a:p>
            <a:r>
              <a:rPr lang="en-US" sz="2400"/>
              <a:t>SFD</a:t>
            </a:r>
          </a:p>
          <a:p>
            <a:r>
              <a:rPr lang="en-US" sz="2400"/>
              <a:t>Destination and the source addresses contain the MAC address </a:t>
            </a:r>
          </a:p>
          <a:p>
            <a:r>
              <a:rPr lang="en-US" sz="2400"/>
              <a:t>MAC (Media Access Control) unique identification numbers</a:t>
            </a:r>
          </a:p>
          <a:p>
            <a:r>
              <a:rPr lang="en-US" sz="2400"/>
              <a:t>Length field</a:t>
            </a:r>
          </a:p>
          <a:p>
            <a:r>
              <a:rPr lang="en-US" sz="2400"/>
              <a:t>The Data field </a:t>
            </a:r>
          </a:p>
          <a:p>
            <a:r>
              <a:rPr lang="en-US" sz="2400"/>
              <a:t>The CRC (Cyclic Redundancy Check)</a:t>
            </a:r>
          </a:p>
        </p:txBody>
      </p:sp>
      <p:sp>
        <p:nvSpPr>
          <p:cNvPr id="4" name="Footer Placeholder 3">
            <a:extLst>
              <a:ext uri="{FF2B5EF4-FFF2-40B4-BE49-F238E27FC236}">
                <a16:creationId xmlns:a16="http://schemas.microsoft.com/office/drawing/2014/main" id="{1A168D16-8709-458C-B489-B32BA1E2F9F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F213FE60-E9F1-404E-8F0B-FCD7C398BA4A}"/>
              </a:ext>
            </a:extLst>
          </p:cNvPr>
          <p:cNvSpPr>
            <a:spLocks noGrp="1"/>
          </p:cNvSpPr>
          <p:nvPr>
            <p:ph type="sldNum" sz="quarter" idx="12"/>
          </p:nvPr>
        </p:nvSpPr>
        <p:spPr/>
        <p:txBody>
          <a:bodyPr/>
          <a:lstStyle/>
          <a:p>
            <a:fld id="{E73DD6C2-2E78-E144-898F-830B271C1F0E}" type="slidenum">
              <a:rPr lang="en-US" smtClean="0"/>
              <a:pPr/>
              <a:t>7</a:t>
            </a:fld>
            <a:endParaRPr lang="en-US"/>
          </a:p>
        </p:txBody>
      </p:sp>
      <p:sp>
        <p:nvSpPr>
          <p:cNvPr id="2" name="Title 1">
            <a:extLst>
              <a:ext uri="{FF2B5EF4-FFF2-40B4-BE49-F238E27FC236}">
                <a16:creationId xmlns:a16="http://schemas.microsoft.com/office/drawing/2014/main" id="{DDDDF1DC-0058-4E14-96AF-6E97A8EA0075}"/>
              </a:ext>
            </a:extLst>
          </p:cNvPr>
          <p:cNvSpPr>
            <a:spLocks noGrp="1"/>
          </p:cNvSpPr>
          <p:nvPr>
            <p:ph type="title"/>
          </p:nvPr>
        </p:nvSpPr>
        <p:spPr/>
        <p:txBody>
          <a:bodyPr/>
          <a:lstStyle/>
          <a:p>
            <a:r>
              <a:rPr lang="en-US"/>
              <a:t>Ethernet Frames</a:t>
            </a:r>
          </a:p>
        </p:txBody>
      </p:sp>
      <p:pic>
        <p:nvPicPr>
          <p:cNvPr id="1028" name="Picture 4" descr=" ">
            <a:extLst>
              <a:ext uri="{FF2B5EF4-FFF2-40B4-BE49-F238E27FC236}">
                <a16:creationId xmlns:a16="http://schemas.microsoft.com/office/drawing/2014/main" id="{62D403AE-2CB8-45F8-8ED1-EE60C3FF6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08" b="10640"/>
          <a:stretch/>
        </p:blipFill>
        <p:spPr bwMode="auto">
          <a:xfrm>
            <a:off x="381000" y="4693328"/>
            <a:ext cx="11430000" cy="17090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B6BFF5B9-CF1B-4440-8507-BEF1A365F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2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961BC9-9246-4D4C-B9BA-0607E1BA78F8}"/>
              </a:ext>
            </a:extLst>
          </p:cNvPr>
          <p:cNvSpPr>
            <a:spLocks noGrp="1"/>
          </p:cNvSpPr>
          <p:nvPr>
            <p:ph sz="quarter" idx="10"/>
          </p:nvPr>
        </p:nvSpPr>
        <p:spPr/>
        <p:txBody>
          <a:bodyPr/>
          <a:lstStyle/>
          <a:p>
            <a:r>
              <a:rPr lang="en-US" sz="2400" kern="1200"/>
              <a:t>Carrier Sense, Multiple Access with Collision Detection (CSMA/CD).</a:t>
            </a:r>
          </a:p>
          <a:p>
            <a:pPr lvl="1"/>
            <a:r>
              <a:rPr lang="en-US" sz="2400" kern="1200"/>
              <a:t>detection of the network </a:t>
            </a:r>
          </a:p>
          <a:p>
            <a:pPr lvl="1"/>
            <a:r>
              <a:rPr lang="en-US" sz="2400" kern="1200"/>
              <a:t>Traffic control</a:t>
            </a:r>
          </a:p>
          <a:p>
            <a:pPr lvl="1"/>
            <a:r>
              <a:rPr lang="en-US" sz="2400" kern="1200"/>
              <a:t>All devices receive all the frames</a:t>
            </a:r>
          </a:p>
          <a:p>
            <a:pPr lvl="1"/>
            <a:r>
              <a:rPr lang="en-US" sz="2400" kern="1200"/>
              <a:t>Retransmits if collisions occur</a:t>
            </a:r>
          </a:p>
          <a:p>
            <a:pPr lvl="2"/>
            <a:r>
              <a:rPr lang="en-US" sz="2400" kern="1200"/>
              <a:t>use a random pause </a:t>
            </a:r>
          </a:p>
          <a:p>
            <a:pPr lvl="2"/>
            <a:endParaRPr lang="en-US" sz="2400" kern="1200"/>
          </a:p>
          <a:p>
            <a:r>
              <a:rPr lang="en-US" sz="2400" kern="1200"/>
              <a:t>Large networks became too congested</a:t>
            </a:r>
          </a:p>
          <a:p>
            <a:pPr lvl="1"/>
            <a:r>
              <a:rPr lang="en-US" sz="2400" kern="1200"/>
              <a:t>Solution: segmentation via switches</a:t>
            </a:r>
          </a:p>
          <a:p>
            <a:pPr lvl="1"/>
            <a:r>
              <a:rPr lang="en-US" sz="2400" kern="1200"/>
              <a:t>Also full duplex</a:t>
            </a:r>
          </a:p>
          <a:p>
            <a:endParaRPr lang="en-US" sz="2400"/>
          </a:p>
        </p:txBody>
      </p:sp>
      <p:sp>
        <p:nvSpPr>
          <p:cNvPr id="4" name="Footer Placeholder 3">
            <a:extLst>
              <a:ext uri="{FF2B5EF4-FFF2-40B4-BE49-F238E27FC236}">
                <a16:creationId xmlns:a16="http://schemas.microsoft.com/office/drawing/2014/main" id="{E180A5F0-2E26-469A-9703-08964A671973}"/>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CFAD2C2-2017-496A-87CD-D5AF3CEAD2AE}"/>
              </a:ext>
            </a:extLst>
          </p:cNvPr>
          <p:cNvSpPr>
            <a:spLocks noGrp="1"/>
          </p:cNvSpPr>
          <p:nvPr>
            <p:ph type="sldNum" sz="quarter" idx="12"/>
          </p:nvPr>
        </p:nvSpPr>
        <p:spPr/>
        <p:txBody>
          <a:bodyPr/>
          <a:lstStyle/>
          <a:p>
            <a:fld id="{E73DD6C2-2E78-E144-898F-830B271C1F0E}" type="slidenum">
              <a:rPr lang="en-US" smtClean="0"/>
              <a:pPr/>
              <a:t>8</a:t>
            </a:fld>
            <a:endParaRPr lang="en-US"/>
          </a:p>
        </p:txBody>
      </p:sp>
      <p:sp>
        <p:nvSpPr>
          <p:cNvPr id="2" name="Title 1">
            <a:extLst>
              <a:ext uri="{FF2B5EF4-FFF2-40B4-BE49-F238E27FC236}">
                <a16:creationId xmlns:a16="http://schemas.microsoft.com/office/drawing/2014/main" id="{7B071AF4-F517-4448-B93C-AB9038FE3D28}"/>
              </a:ext>
            </a:extLst>
          </p:cNvPr>
          <p:cNvSpPr>
            <a:spLocks noGrp="1"/>
          </p:cNvSpPr>
          <p:nvPr>
            <p:ph type="title"/>
          </p:nvPr>
        </p:nvSpPr>
        <p:spPr/>
        <p:txBody>
          <a:bodyPr/>
          <a:lstStyle/>
          <a:p>
            <a:r>
              <a:rPr lang="en-US"/>
              <a:t>Ethernet Networking</a:t>
            </a:r>
          </a:p>
        </p:txBody>
      </p:sp>
      <p:pic>
        <p:nvPicPr>
          <p:cNvPr id="6" name="Picture 2" descr="Top Hat | The Craft Chop">
            <a:extLst>
              <a:ext uri="{FF2B5EF4-FFF2-40B4-BE49-F238E27FC236}">
                <a16:creationId xmlns:a16="http://schemas.microsoft.com/office/drawing/2014/main" id="{9534AB1D-0FE3-4F29-8639-3441D9E9B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28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462A0-6063-4C21-909F-07367A6FACAB}"/>
              </a:ext>
            </a:extLst>
          </p:cNvPr>
          <p:cNvSpPr>
            <a:spLocks noGrp="1"/>
          </p:cNvSpPr>
          <p:nvPr>
            <p:ph sz="quarter" idx="10"/>
          </p:nvPr>
        </p:nvSpPr>
        <p:spPr/>
        <p:txBody>
          <a:bodyPr/>
          <a:lstStyle/>
          <a:p>
            <a:r>
              <a:rPr lang="en-US" sz="2400"/>
              <a:t>IP packets are layer 3 </a:t>
            </a:r>
          </a:p>
          <a:p>
            <a:r>
              <a:rPr lang="en-US" sz="2400"/>
              <a:t>Divides Layer 4 (transport) segments into packets</a:t>
            </a:r>
          </a:p>
          <a:p>
            <a:endParaRPr lang="en-US" sz="2400"/>
          </a:p>
          <a:p>
            <a:endParaRPr lang="en-US" sz="2400"/>
          </a:p>
          <a:p>
            <a:endParaRPr lang="en-US" sz="2400"/>
          </a:p>
          <a:p>
            <a:endParaRPr lang="en-US" sz="2400"/>
          </a:p>
          <a:p>
            <a:endParaRPr lang="en-US" sz="2400"/>
          </a:p>
          <a:p>
            <a:r>
              <a:rPr lang="en-US" sz="2400"/>
              <a:t>The Data is the IP Payload</a:t>
            </a:r>
          </a:p>
          <a:p>
            <a:r>
              <a:rPr lang="en-US" sz="2400"/>
              <a:t>IP header tells it where to go</a:t>
            </a:r>
          </a:p>
        </p:txBody>
      </p:sp>
      <p:sp>
        <p:nvSpPr>
          <p:cNvPr id="4" name="Footer Placeholder 3">
            <a:extLst>
              <a:ext uri="{FF2B5EF4-FFF2-40B4-BE49-F238E27FC236}">
                <a16:creationId xmlns:a16="http://schemas.microsoft.com/office/drawing/2014/main" id="{DFCEB8C8-3E91-46B1-8EFC-D55A0169958C}"/>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73F2E776-0F4A-4BAA-A6A8-0776373AA89A}"/>
              </a:ext>
            </a:extLst>
          </p:cNvPr>
          <p:cNvSpPr>
            <a:spLocks noGrp="1"/>
          </p:cNvSpPr>
          <p:nvPr>
            <p:ph type="sldNum" sz="quarter" idx="12"/>
          </p:nvPr>
        </p:nvSpPr>
        <p:spPr/>
        <p:txBody>
          <a:bodyPr/>
          <a:lstStyle/>
          <a:p>
            <a:fld id="{E73DD6C2-2E78-E144-898F-830B271C1F0E}" type="slidenum">
              <a:rPr lang="en-US" smtClean="0"/>
              <a:pPr/>
              <a:t>9</a:t>
            </a:fld>
            <a:endParaRPr lang="en-US"/>
          </a:p>
        </p:txBody>
      </p:sp>
      <p:sp>
        <p:nvSpPr>
          <p:cNvPr id="2" name="Title 1">
            <a:extLst>
              <a:ext uri="{FF2B5EF4-FFF2-40B4-BE49-F238E27FC236}">
                <a16:creationId xmlns:a16="http://schemas.microsoft.com/office/drawing/2014/main" id="{1CF2F506-A1D8-400E-96BF-0310B64E6FE6}"/>
              </a:ext>
            </a:extLst>
          </p:cNvPr>
          <p:cNvSpPr>
            <a:spLocks noGrp="1"/>
          </p:cNvSpPr>
          <p:nvPr>
            <p:ph type="title"/>
          </p:nvPr>
        </p:nvSpPr>
        <p:spPr/>
        <p:txBody>
          <a:bodyPr/>
          <a:lstStyle/>
          <a:p>
            <a:r>
              <a:rPr lang="en-US"/>
              <a:t>IPv4 Packet Structure</a:t>
            </a:r>
          </a:p>
        </p:txBody>
      </p:sp>
      <p:pic>
        <p:nvPicPr>
          <p:cNvPr id="6146" name="Picture 2" descr="IP Encapsulation">
            <a:extLst>
              <a:ext uri="{FF2B5EF4-FFF2-40B4-BE49-F238E27FC236}">
                <a16:creationId xmlns:a16="http://schemas.microsoft.com/office/drawing/2014/main" id="{9AD6B784-64A6-428E-BFF8-35FD7C9B2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7" y="2471547"/>
            <a:ext cx="48863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op Hat | The Craft Chop">
            <a:extLst>
              <a:ext uri="{FF2B5EF4-FFF2-40B4-BE49-F238E27FC236}">
                <a16:creationId xmlns:a16="http://schemas.microsoft.com/office/drawing/2014/main" id="{006B7424-C987-41FD-9688-6304FAB49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2138" y="5555853"/>
            <a:ext cx="625872" cy="6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8183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197773F34B9444973E2627A4BECC3B" ma:contentTypeVersion="13" ma:contentTypeDescription="Create a new document." ma:contentTypeScope="" ma:versionID="964afcdf1dd044ea09c178cdea6db6f0">
  <xsd:schema xmlns:xsd="http://www.w3.org/2001/XMLSchema" xmlns:xs="http://www.w3.org/2001/XMLSchema" xmlns:p="http://schemas.microsoft.com/office/2006/metadata/properties" xmlns:ns3="7dddff7f-1d10-4402-ab5e-3b42e026c3f1" xmlns:ns4="94b198be-0650-4c2e-adf4-0222210c81ae" targetNamespace="http://schemas.microsoft.com/office/2006/metadata/properties" ma:root="true" ma:fieldsID="c7dc7f59104e58af1c70e4650f931645" ns3:_="" ns4:_="">
    <xsd:import namespace="7dddff7f-1d10-4402-ab5e-3b42e026c3f1"/>
    <xsd:import namespace="94b198be-0650-4c2e-adf4-0222210c81a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ddff7f-1d10-4402-ab5e-3b42e026c3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4b198be-0650-4c2e-adf4-0222210c81a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1CF8B9-6565-48BE-A172-10A17875207D}">
  <ds:schemaRefs>
    <ds:schemaRef ds:uri="7dddff7f-1d10-4402-ab5e-3b42e026c3f1"/>
    <ds:schemaRef ds:uri="94b198be-0650-4c2e-adf4-0222210c81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4C3AFC-0377-417E-96F2-9CAA651D47DF}">
  <ds:schemaRefs>
    <ds:schemaRef ds:uri="http://schemas.microsoft.com/sharepoint/v3/contenttype/forms"/>
  </ds:schemaRefs>
</ds:datastoreItem>
</file>

<file path=customXml/itemProps3.xml><?xml version="1.0" encoding="utf-8"?>
<ds:datastoreItem xmlns:ds="http://schemas.openxmlformats.org/officeDocument/2006/customXml" ds:itemID="{920ABCD9-6B2E-42B0-B3B2-C96191211F30}">
  <ds:schemaRefs>
    <ds:schemaRef ds:uri="7dddff7f-1d10-4402-ab5e-3b42e026c3f1"/>
    <ds:schemaRef ds:uri="94b198be-0650-4c2e-adf4-0222210c81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TotalTime>
  <Words>6383</Words>
  <Application>Microsoft Office PowerPoint</Application>
  <PresentationFormat>Widescreen</PresentationFormat>
  <Paragraphs>340</Paragraphs>
  <Slides>36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Consolas</vt:lpstr>
      <vt:lpstr>Custom Design</vt:lpstr>
      <vt:lpstr>HAT CHAT:              Networking 1</vt:lpstr>
      <vt:lpstr>OSI Model</vt:lpstr>
      <vt:lpstr>OSI Model</vt:lpstr>
      <vt:lpstr>Ethernet Encapsulation</vt:lpstr>
      <vt:lpstr>Encapsulation Further</vt:lpstr>
      <vt:lpstr>Ethernet</vt:lpstr>
      <vt:lpstr>Ethernet Frames</vt:lpstr>
      <vt:lpstr>Ethernet Networking</vt:lpstr>
      <vt:lpstr>IPv4 Packet Structure</vt:lpstr>
      <vt:lpstr>IP Header</vt:lpstr>
      <vt:lpstr>IP Header</vt:lpstr>
      <vt:lpstr>TCP and UDP</vt:lpstr>
      <vt:lpstr>TCP Segment</vt:lpstr>
      <vt:lpstr>UDP Datagram</vt:lpstr>
      <vt:lpstr>Demos</vt:lpstr>
      <vt:lpstr>Demos tool of choice: scapy</vt:lpstr>
      <vt:lpstr>Demo Layer 2: Ethernet</vt:lpstr>
      <vt:lpstr>ARP</vt:lpstr>
      <vt:lpstr>ARP</vt:lpstr>
      <vt:lpstr>Demo Layer 2: ARP</vt:lpstr>
      <vt:lpstr>Demo Layer 2: ARP</vt:lpstr>
      <vt:lpstr>Demo Layer 2: ARP</vt:lpstr>
      <vt:lpstr>Demo Layer 2: VLAN 802.1Q</vt:lpstr>
      <vt:lpstr>Demo Layer 3: IP</vt:lpstr>
      <vt:lpstr>ICMP</vt:lpstr>
      <vt:lpstr>ICMP Types</vt:lpstr>
      <vt:lpstr>Demo 2 Layer 3: IP ICMP</vt:lpstr>
      <vt:lpstr>ICMP Router Advertisement</vt:lpstr>
      <vt:lpstr>Demo 2 Layer 3: IP ICMP</vt:lpstr>
      <vt:lpstr>Looking Ahead</vt:lpstr>
      <vt:lpstr>Layer 4 TCP</vt:lpstr>
      <vt:lpstr>TCP three-way handshake.</vt:lpstr>
      <vt:lpstr>TCP Transferring data</vt:lpstr>
      <vt:lpstr>TCP Transferring data and ending transmission</vt:lpstr>
      <vt:lpstr>Feedback / QA / REFS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few tips!</dc:title>
  <dc:subject/>
  <dc:creator>Rita_Pang@comcast.com</dc:creator>
  <cp:keywords/>
  <dc:description/>
  <cp:lastModifiedBy>Wierzchowski, John</cp:lastModifiedBy>
  <cp:revision>3</cp:revision>
  <dcterms:created xsi:type="dcterms:W3CDTF">2018-01-16T18:49:34Z</dcterms:created>
  <dcterms:modified xsi:type="dcterms:W3CDTF">2021-07-20T21:35:56Z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0x010100CB197773F34B9444973E2627A4BECC3B</vt:lpwstr>
  </property>
</Properties>
</file>